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762" r:id="rId2"/>
    <p:sldMasterId id="2147483779" r:id="rId3"/>
    <p:sldMasterId id="2147483796" r:id="rId4"/>
    <p:sldMasterId id="2147483813" r:id="rId5"/>
  </p:sldMasterIdLst>
  <p:sldIdLst>
    <p:sldId id="345" r:id="rId6"/>
    <p:sldId id="277" r:id="rId7"/>
    <p:sldId id="317" r:id="rId8"/>
    <p:sldId id="287" r:id="rId9"/>
    <p:sldId id="295" r:id="rId10"/>
    <p:sldId id="340" r:id="rId11"/>
    <p:sldId id="329" r:id="rId12"/>
    <p:sldId id="344" r:id="rId13"/>
    <p:sldId id="319" r:id="rId14"/>
    <p:sldId id="259" r:id="rId15"/>
    <p:sldId id="325" r:id="rId16"/>
    <p:sldId id="34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18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47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107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156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864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10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489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800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798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041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22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30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614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326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1387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604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150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270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108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6646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053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157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67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35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695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211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73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66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521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003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8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929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57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929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83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395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940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255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598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5698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651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784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006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61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669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5141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871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93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506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378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823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222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314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6752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24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681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842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8640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9992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2143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1715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331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773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79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7656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39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081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459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586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8993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087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2347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80543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4136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21282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3914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87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0660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36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85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45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35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84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73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19B9-3BCE-4A29-9EA1-41E49CC5B56C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686496-0F96-453F-9BB5-A3970FD9A2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20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F2992-ECED-4422-AC7A-0B6815805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4401" y="1599637"/>
            <a:ext cx="3179146" cy="2367559"/>
          </a:xfrm>
        </p:spPr>
        <p:txBody>
          <a:bodyPr>
            <a:normAutofit/>
          </a:bodyPr>
          <a:lstStyle/>
          <a:p>
            <a:r>
              <a:rPr lang="it-IT" dirty="0"/>
              <a:t>Open day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8847DF-0AB6-4102-A6AF-E7D112C1F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8270" y="3821613"/>
            <a:ext cx="6077243" cy="1096899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solidFill>
                  <a:schemeClr val="tx1"/>
                </a:solidFill>
              </a:rPr>
              <a:t>SCUOLA DELL’INFANZIA PAOLO II</a:t>
            </a:r>
          </a:p>
        </p:txBody>
      </p:sp>
      <p:pic>
        <p:nvPicPr>
          <p:cNvPr id="4" name="Immagine 3" descr="Immagine che contiene testo, edificio&#10;&#10;Descrizione generata automaticamente">
            <a:extLst>
              <a:ext uri="{FF2B5EF4-FFF2-40B4-BE49-F238E27FC236}">
                <a16:creationId xmlns:a16="http://schemas.microsoft.com/office/drawing/2014/main" id="{A533D01F-30EB-4DF2-B0CE-D6503896A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1" r="5727" b="-3"/>
          <a:stretch/>
        </p:blipFill>
        <p:spPr>
          <a:xfrm>
            <a:off x="705722" y="3077159"/>
            <a:ext cx="3922548" cy="34194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8915B65-1C04-48D4-B224-CA5FEB788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41" y="361405"/>
            <a:ext cx="1318796" cy="131879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E2EB83F-897B-4A3F-B01A-0273E5BDD324}"/>
              </a:ext>
            </a:extLst>
          </p:cNvPr>
          <p:cNvSpPr/>
          <p:nvPr/>
        </p:nvSpPr>
        <p:spPr>
          <a:xfrm>
            <a:off x="3192137" y="1095426"/>
            <a:ext cx="5480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IC FERMI DI FAGNANO OLONA</a:t>
            </a:r>
          </a:p>
        </p:txBody>
      </p:sp>
    </p:spTree>
    <p:extLst>
      <p:ext uri="{BB962C8B-B14F-4D97-AF65-F5344CB8AC3E}">
        <p14:creationId xmlns:p14="http://schemas.microsoft.com/office/powerpoint/2010/main" val="218003882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44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3845" y="286043"/>
            <a:ext cx="6424440" cy="1320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Iscrizioni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41342" y="1223889"/>
            <a:ext cx="8032652" cy="4817473"/>
          </a:xfrm>
        </p:spPr>
        <p:txBody>
          <a:bodyPr rtlCol="0"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it-IT" sz="2400" dirty="0">
                <a:latin typeface="Bembo" panose="02020502050201020203" pitchFamily="18" charset="0"/>
                <a:cs typeface="Arial" panose="020B0604020202020204" pitchFamily="34" charset="0"/>
              </a:rPr>
              <a:t>DAL </a:t>
            </a:r>
            <a:r>
              <a:rPr lang="it-IT" sz="2400" b="1" u="sng" dirty="0">
                <a:latin typeface="Bembo" panose="02020502050201020203" pitchFamily="18" charset="0"/>
                <a:cs typeface="Arial" panose="020B0604020202020204" pitchFamily="34" charset="0"/>
              </a:rPr>
              <a:t>4 GENNAIO 2021  AL 25 GENNAIO 2021</a:t>
            </a:r>
          </a:p>
          <a:p>
            <a:pPr>
              <a:lnSpc>
                <a:spcPct val="90000"/>
              </a:lnSpc>
              <a:buNone/>
              <a:defRPr/>
            </a:pPr>
            <a:endParaRPr lang="it-IT" sz="2400" dirty="0">
              <a:latin typeface="Bembo" panose="02020502050201020203" pitchFamily="18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it-IT" sz="2400" dirty="0">
                <a:latin typeface="Bembo" panose="02020502050201020203" pitchFamily="18" charset="0"/>
                <a:cs typeface="Arial" panose="020B0604020202020204" pitchFamily="34" charset="0"/>
              </a:rPr>
              <a:t>PRESSO LA SEGRETERIA</a:t>
            </a:r>
            <a:r>
              <a:rPr lang="it-IT" altLang="it-IT" sz="2400" dirty="0">
                <a:latin typeface="Bembo" panose="02020502050201020203" pitchFamily="18" charset="0"/>
                <a:cs typeface="Arial" panose="020B0604020202020204" pitchFamily="34" charset="0"/>
              </a:rPr>
              <a:t> DELL’ISTITUTO COMPRENSIVO IN VIA PASUBIO 10,  (TEL.0331.619000) </a:t>
            </a:r>
            <a:r>
              <a:rPr lang="it-IT" sz="2400" b="1" dirty="0">
                <a:latin typeface="Bembo" panose="02020502050201020203" pitchFamily="18" charset="0"/>
                <a:cs typeface="Arial" panose="020B0604020202020204" pitchFamily="34" charset="0"/>
              </a:rPr>
              <a:t>ORARI: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it-IT" sz="2400" dirty="0">
                <a:latin typeface="Bembo" panose="02020502050201020203" pitchFamily="18" charset="0"/>
                <a:cs typeface="Arial" panose="020B0604020202020204" pitchFamily="34" charset="0"/>
              </a:rPr>
              <a:t>LUNEDÌ-VENERDÌ   11.00 – 13.30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it-IT" sz="2400" dirty="0">
                <a:latin typeface="Bembo" panose="02020502050201020203" pitchFamily="18" charset="0"/>
                <a:cs typeface="Arial" panose="020B0604020202020204" pitchFamily="34" charset="0"/>
              </a:rPr>
              <a:t>SABATO                9.00 – 12.00</a:t>
            </a:r>
          </a:p>
          <a:p>
            <a:pPr>
              <a:lnSpc>
                <a:spcPct val="90000"/>
              </a:lnSpc>
              <a:buNone/>
              <a:defRPr/>
            </a:pPr>
            <a:endParaRPr lang="it-IT" altLang="it-IT" sz="2400" dirty="0">
              <a:latin typeface="Bembo" panose="02020502050201020203" pitchFamily="18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None/>
              <a:defRPr/>
            </a:pPr>
            <a:r>
              <a:rPr lang="it-IT" altLang="it-IT" sz="2400" dirty="0">
                <a:latin typeface="Bembo" panose="02020502050201020203" pitchFamily="18" charset="0"/>
                <a:cs typeface="Arial" panose="020B0604020202020204" pitchFamily="34" charset="0"/>
              </a:rPr>
              <a:t>COMPILANDO IN TUTTE LE SUE PARTI LA DOMANDA DI ISCRIZIONE CARTACEA E ALLEGANDO I DOCUMENTI DELLE VACCINAZIONI.</a:t>
            </a:r>
          </a:p>
          <a:p>
            <a:pPr>
              <a:lnSpc>
                <a:spcPct val="90000"/>
              </a:lnSpc>
              <a:buNone/>
              <a:defRPr/>
            </a:pPr>
            <a:endParaRPr lang="it-IT" sz="2400" b="1" u="sng" dirty="0">
              <a:latin typeface="Bembo" panose="02020502050201020203" pitchFamily="18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  <a:buNone/>
              <a:defRPr/>
            </a:pPr>
            <a:r>
              <a:rPr lang="it-IT" sz="2400" dirty="0">
                <a:latin typeface="Bembo" panose="02020502050201020203" pitchFamily="18" charset="0"/>
                <a:cs typeface="Arial" panose="020B0604020202020204" pitchFamily="34" charset="0"/>
              </a:rPr>
              <a:t>È AMMESSA L’ISCRIZIONE IN UN’UNICA SCUOLA DELL’INFANZIA DEL TERRITORIO COMUNALE </a:t>
            </a:r>
          </a:p>
          <a:p>
            <a:pPr>
              <a:lnSpc>
                <a:spcPct val="90000"/>
              </a:lnSpc>
              <a:buNone/>
              <a:defRPr/>
            </a:pPr>
            <a:endParaRPr lang="it-IT" sz="1100" dirty="0">
              <a:latin typeface="Comic Sans MS" pitchFamily="66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EAC2D7-AA86-4127-9478-C466E28F3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71" t="9091" r="27905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69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1"/>
    </mc:Choice>
    <mc:Fallback xmlns="">
      <p:transition spd="slow" advTm="918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535" y="132644"/>
            <a:ext cx="7643192" cy="627012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it-IT" altLang="it-IT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PRIORITÀ DI ISCRIZIONE</a:t>
            </a:r>
            <a:endParaRPr lang="it-IT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067156"/>
              </p:ext>
            </p:extLst>
          </p:nvPr>
        </p:nvGraphicFramePr>
        <p:xfrm>
          <a:off x="723535" y="940191"/>
          <a:ext cx="7643192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2000" dirty="0">
                          <a:solidFill>
                            <a:schemeClr val="tx1"/>
                          </a:solidFill>
                        </a:rPr>
                        <a:t>Criteri approvati dal  Consiglio d’Istituto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>
                          <a:solidFill>
                            <a:schemeClr val="tx1"/>
                          </a:solidFill>
                        </a:rPr>
                        <a:t>Punti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residenza nel comune di </a:t>
                      </a:r>
                      <a:r>
                        <a:rPr lang="it-IT" altLang="it-IT" dirty="0" err="1"/>
                        <a:t>Fagnano</a:t>
                      </a:r>
                      <a:r>
                        <a:rPr lang="it-IT" altLang="it-IT" dirty="0"/>
                        <a:t> Olona di tutto il nucleo familiare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situazione di handicap o disagio sociale/familiare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presenza di fratelli già frequentanti la scuola dell’infanzia dell’Istituto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entrambi i genitori che lavorano o genitore che lavora in caso di nucleo </a:t>
                      </a:r>
                      <a:r>
                        <a:rPr lang="it-IT" altLang="it-IT" dirty="0" err="1"/>
                        <a:t>monogenitoriale</a:t>
                      </a:r>
                      <a:r>
                        <a:rPr lang="it-IT" altLang="it-IT" dirty="0"/>
                        <a:t> </a:t>
                      </a:r>
                      <a:br>
                        <a:rPr lang="it-IT" altLang="it-IT" dirty="0"/>
                      </a:br>
                      <a:r>
                        <a:rPr lang="it-IT" altLang="it-IT" dirty="0"/>
                        <a:t>(con autocertificazione o dichiarazione del datore 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bambini di 5 anni (entro il 31.12)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2,5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bambini di 4 anni (entro il 31.12)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nuclei familiari </a:t>
                      </a:r>
                      <a:r>
                        <a:rPr lang="it-IT" altLang="it-IT" dirty="0" err="1"/>
                        <a:t>monogenitoriali</a:t>
                      </a:r>
                      <a:r>
                        <a:rPr lang="it-IT" altLang="it-IT" dirty="0"/>
                        <a:t> (</a:t>
                      </a:r>
                      <a:r>
                        <a:rPr lang="it-IT" altLang="it-IT" baseline="0" dirty="0"/>
                        <a:t> vedovanza, patria potestà non riconosciuta)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non residenti, ma almeno un genitore che lavora a </a:t>
                      </a:r>
                      <a:r>
                        <a:rPr lang="it-IT" altLang="it-IT" dirty="0" err="1"/>
                        <a:t>Fagnano</a:t>
                      </a:r>
                      <a:r>
                        <a:rPr lang="it-IT" altLang="it-IT" dirty="0"/>
                        <a:t>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altLang="it-IT" dirty="0"/>
                        <a:t>non residenti, ma con i nonni residenti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dirty="0"/>
                        <a:t>carichi familiari (altri figli al di sotto dei 12 anni)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E659FF08-33F2-4F62-B25D-5CBFFE03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417" y="1477108"/>
            <a:ext cx="3444826" cy="344482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"/>
    </mc:Choice>
    <mc:Fallback xmlns="">
      <p:transition spd="slow" advTm="1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60C0F8DF-F4F6-447C-9A74-FCC1FFB4D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94" y="464615"/>
            <a:ext cx="9166311" cy="970673"/>
          </a:xfr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  ASPETTIAMO ALLA SCUOLA DELL’INFANZIA PAOLO II</a:t>
            </a:r>
          </a:p>
        </p:txBody>
      </p:sp>
      <p:pic>
        <p:nvPicPr>
          <p:cNvPr id="1026" name="Picture 2" descr="Persone Di Bastone Bambini Scuola - Immagini gratis su Pixabay">
            <a:extLst>
              <a:ext uri="{FF2B5EF4-FFF2-40B4-BE49-F238E27FC236}">
                <a16:creationId xmlns:a16="http://schemas.microsoft.com/office/drawing/2014/main" id="{444002E7-F21D-4733-B467-960061114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4" b="2"/>
          <a:stretch/>
        </p:blipFill>
        <p:spPr bwMode="auto">
          <a:xfrm>
            <a:off x="2070034" y="2159331"/>
            <a:ext cx="5423429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50535" y="438929"/>
            <a:ext cx="7560840" cy="1143000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>
              <a:defRPr/>
            </a:pPr>
            <a:r>
              <a:rPr lang="it-IT" altLang="it-IT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ORARIO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950535" y="1802621"/>
            <a:ext cx="7560840" cy="4616450"/>
          </a:xfr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>
              <a:buNone/>
              <a:defRPr/>
            </a:pPr>
            <a:r>
              <a:rPr lang="it-IT" altLang="it-IT" sz="2600" b="1" dirty="0"/>
              <a:t>Ingresso</a:t>
            </a:r>
            <a:r>
              <a:rPr lang="it-IT" altLang="it-IT" sz="2600" dirty="0"/>
              <a:t>:</a:t>
            </a:r>
          </a:p>
          <a:p>
            <a:pPr>
              <a:buNone/>
              <a:defRPr/>
            </a:pPr>
            <a:r>
              <a:rPr lang="it-IT" altLang="it-IT" sz="2600" dirty="0"/>
              <a:t>dalle ore  </a:t>
            </a:r>
            <a:r>
              <a:rPr lang="it-IT" altLang="it-IT" sz="2600" b="1" dirty="0"/>
              <a:t>7,45</a:t>
            </a:r>
            <a:r>
              <a:rPr lang="it-IT" altLang="it-IT" sz="2600" dirty="0"/>
              <a:t>  alle ore </a:t>
            </a:r>
            <a:r>
              <a:rPr lang="it-IT" altLang="it-IT" sz="2600" b="1" dirty="0"/>
              <a:t>8,15</a:t>
            </a:r>
            <a:r>
              <a:rPr lang="it-IT" altLang="it-IT" sz="2600" dirty="0"/>
              <a:t> </a:t>
            </a:r>
          </a:p>
          <a:p>
            <a:pPr>
              <a:buNone/>
              <a:defRPr/>
            </a:pPr>
            <a:r>
              <a:rPr lang="it-IT" altLang="it-IT" sz="2600" dirty="0"/>
              <a:t>dalle ore  </a:t>
            </a:r>
            <a:r>
              <a:rPr lang="it-IT" altLang="it-IT" sz="2600" b="1" dirty="0"/>
              <a:t>8,45</a:t>
            </a:r>
            <a:r>
              <a:rPr lang="it-IT" altLang="it-IT" sz="2600" dirty="0"/>
              <a:t> alle ore  </a:t>
            </a:r>
            <a:r>
              <a:rPr lang="it-IT" altLang="it-IT" sz="2600" b="1" dirty="0"/>
              <a:t>9,00</a:t>
            </a:r>
          </a:p>
          <a:p>
            <a:pPr>
              <a:buNone/>
              <a:defRPr/>
            </a:pPr>
            <a:endParaRPr lang="it-IT" altLang="it-IT" sz="2600" dirty="0"/>
          </a:p>
          <a:p>
            <a:pPr>
              <a:buNone/>
              <a:defRPr/>
            </a:pPr>
            <a:r>
              <a:rPr lang="it-IT" altLang="it-IT" sz="2600" b="1" dirty="0"/>
              <a:t>Uscita</a:t>
            </a:r>
            <a:r>
              <a:rPr lang="it-IT" altLang="it-IT" sz="2600" dirty="0"/>
              <a:t>: </a:t>
            </a:r>
          </a:p>
          <a:p>
            <a:pPr>
              <a:buNone/>
              <a:defRPr/>
            </a:pPr>
            <a:r>
              <a:rPr lang="it-IT" altLang="it-IT" sz="2600" dirty="0"/>
              <a:t>ore </a:t>
            </a:r>
            <a:r>
              <a:rPr lang="it-IT" altLang="it-IT" sz="2600" b="1" dirty="0"/>
              <a:t>13,00-13,15</a:t>
            </a:r>
            <a:r>
              <a:rPr lang="it-IT" altLang="it-IT" sz="2600" dirty="0"/>
              <a:t>  con autorizzazione </a:t>
            </a:r>
          </a:p>
          <a:p>
            <a:pPr>
              <a:buNone/>
              <a:defRPr/>
            </a:pPr>
            <a:r>
              <a:rPr lang="it-IT" altLang="it-IT" sz="2600" dirty="0"/>
              <a:t>ore </a:t>
            </a:r>
            <a:r>
              <a:rPr lang="it-IT" altLang="it-IT" sz="2600" b="1" dirty="0"/>
              <a:t>15,30-15,45  </a:t>
            </a:r>
            <a:r>
              <a:rPr lang="it-IT" altLang="it-IT" sz="2600" dirty="0"/>
              <a:t>uscita ordinaria</a:t>
            </a:r>
          </a:p>
          <a:p>
            <a:pPr>
              <a:buNone/>
              <a:defRPr/>
            </a:pPr>
            <a:r>
              <a:rPr lang="it-IT" altLang="it-IT" sz="2600" dirty="0"/>
              <a:t>ore </a:t>
            </a:r>
            <a:r>
              <a:rPr lang="it-IT" altLang="it-IT" sz="2600" b="1" dirty="0"/>
              <a:t>16,45-17,00  </a:t>
            </a:r>
            <a:r>
              <a:rPr lang="it-IT" altLang="it-IT" sz="2600" dirty="0"/>
              <a:t>seconda uscita (solo con  certificazione lavorativa di entrambi i genitori e con l’indicazione specifica degli orari di lavoro)</a:t>
            </a:r>
          </a:p>
          <a:p>
            <a:pPr>
              <a:buNone/>
              <a:defRPr/>
            </a:pPr>
            <a:r>
              <a:rPr lang="it-IT" altLang="it-IT" sz="1300" dirty="0"/>
              <a:t>Questi orari saranno garantiti dal personale scolastico salvo diverse disposizioni ministeriali e sanitarie</a:t>
            </a:r>
            <a:r>
              <a:rPr lang="it-IT" altLang="it-IT" sz="1000" dirty="0"/>
              <a:t>  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AA87A45-3576-406A-B16B-C11917CB9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02" y="1010429"/>
            <a:ext cx="3053131" cy="4213274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custDataLst>
      <p:tags r:id="rId1"/>
    </p:custDataLst>
  </p:cSld>
  <p:clrMapOvr>
    <a:masterClrMapping/>
  </p:clrMapOvr>
  <p:transition advTm="22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250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25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25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25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25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1" dur="25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25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3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9" dur="25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250"/>
                            </p:stCondLst>
                            <p:childTnLst>
                              <p:par>
                                <p:cTn id="41" presetID="5" presetClass="entr" presetSubtype="5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3" dur="25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 autoUpdateAnimBg="0"/>
      <p:bldP spid="8195" grpId="0" build="p" animBg="1" autoUpdateAnimBg="0" advAuto="2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solidFill>
            <a:schemeClr val="accent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defRPr/>
            </a:pPr>
            <a:r>
              <a:rPr lang="it-IT" altLang="it-IT" sz="4800" dirty="0">
                <a:solidFill>
                  <a:schemeClr val="tx1"/>
                </a:solidFill>
              </a:rPr>
              <a:t>INFO MENSA</a:t>
            </a:r>
          </a:p>
        </p:txBody>
      </p:sp>
      <p:sp>
        <p:nvSpPr>
          <p:cNvPr id="8195" name="Segnaposto contenuto 2"/>
          <p:cNvSpPr>
            <a:spLocks noGrp="1"/>
          </p:cNvSpPr>
          <p:nvPr>
            <p:ph idx="1"/>
          </p:nvPr>
        </p:nvSpPr>
        <p:spPr>
          <a:xfrm>
            <a:off x="677334" y="2160589"/>
            <a:ext cx="5220430" cy="3880773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it-IT" altLang="it-IT" dirty="0"/>
              <a:t>  </a:t>
            </a:r>
            <a:r>
              <a:rPr lang="it-IT" altLang="it-IT" sz="2400" dirty="0"/>
              <a:t>La  scuola dell’ Infanzia dispone di una cucina interna gestita da </a:t>
            </a:r>
            <a:r>
              <a:rPr lang="it-IT" altLang="it-IT" sz="2400" dirty="0" err="1"/>
              <a:t>Ge.A.S.C</a:t>
            </a:r>
            <a:r>
              <a:rPr lang="it-IT" altLang="it-IT" sz="2400" dirty="0"/>
              <a:t>. (Gestione Aziendale servizi comunali);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it-IT" altLang="it-IT" sz="2400" dirty="0"/>
              <a:t>   Ogni bambino verrà dotato di un codice personale che verrà utilizzato per caricare i buoni pasto nei punti vendita convenzionati al costo massimo €5,00 (escluso servizio di dopo scuola) in base alle tabella per le diverse fasce di reddito I.S.E.E.</a:t>
            </a:r>
          </a:p>
        </p:txBody>
      </p:sp>
      <p:pic>
        <p:nvPicPr>
          <p:cNvPr id="2050" name="Picture 2" descr="Immagini Belle : ragazzo, bambini, labbro, bocca, avvicinamento, chiodo,  cibo, dolcezza, dente, mangiare, fragola, fragole, dito, verdura, gusto,  Sorriso, lingua, frutta, bambino 2500x1664 - mbpogue - 1428399 - Immagini  Gratis - PxHere">
            <a:extLst>
              <a:ext uri="{FF2B5EF4-FFF2-40B4-BE49-F238E27FC236}">
                <a16:creationId xmlns:a16="http://schemas.microsoft.com/office/drawing/2014/main" id="{9A52401F-34CB-4AA9-9AF5-B6CE59AC6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2" r="20742"/>
          <a:stretch/>
        </p:blipFill>
        <p:spPr bwMode="auto">
          <a:xfrm>
            <a:off x="6127951" y="2159000"/>
            <a:ext cx="3145536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310" y="513766"/>
            <a:ext cx="7556500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it-IT" alt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 EDUCATIVI GENERALI MINISTERIALI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077144" y="2013629"/>
            <a:ext cx="7488832" cy="4114800"/>
          </a:xfr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1146175" lvl="4" indent="-3175">
              <a:buFontTx/>
              <a:buChar char="-"/>
              <a:tabLst>
                <a:tab pos="566738" algn="l"/>
                <a:tab pos="1049338" algn="l"/>
                <a:tab pos="1146175" algn="l"/>
              </a:tabLst>
              <a:defRPr/>
            </a:pPr>
            <a:endParaRPr lang="it-IT" altLang="it-IT" sz="2400" dirty="0">
              <a:solidFill>
                <a:srgbClr val="CC0000"/>
              </a:solidFill>
              <a:latin typeface="Lucida Console" pitchFamily="49" charset="0"/>
            </a:endParaRPr>
          </a:p>
          <a:p>
            <a:pPr marL="140825" lvl="4" indent="0">
              <a:spcBef>
                <a:spcPts val="600"/>
              </a:spcBef>
              <a:buNone/>
              <a:tabLst>
                <a:tab pos="566738" algn="l"/>
                <a:tab pos="1049338" algn="l"/>
                <a:tab pos="114617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</a:rPr>
              <a:t>Maturazione dell’identità personale</a:t>
            </a:r>
          </a:p>
          <a:p>
            <a:pPr marL="140825" lvl="4" indent="0">
              <a:spcBef>
                <a:spcPts val="600"/>
              </a:spcBef>
              <a:buNone/>
              <a:tabLst>
                <a:tab pos="566738" algn="l"/>
                <a:tab pos="1049338" algn="l"/>
                <a:tab pos="1146175" algn="l"/>
              </a:tabLst>
              <a:defRPr/>
            </a:pPr>
            <a:endParaRPr lang="it-IT" altLang="it-IT" sz="2800" dirty="0">
              <a:solidFill>
                <a:schemeClr val="tx1"/>
              </a:solidFill>
            </a:endParaRPr>
          </a:p>
          <a:p>
            <a:pPr marL="140825" lvl="4" indent="0">
              <a:spcBef>
                <a:spcPts val="600"/>
              </a:spcBef>
              <a:buNone/>
              <a:tabLst>
                <a:tab pos="566738" algn="l"/>
                <a:tab pos="1049338" algn="l"/>
                <a:tab pos="114617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</a:rPr>
              <a:t>Conquista dell’autonomia</a:t>
            </a:r>
          </a:p>
          <a:p>
            <a:pPr marL="140825" lvl="4" indent="0">
              <a:spcBef>
                <a:spcPts val="600"/>
              </a:spcBef>
              <a:buNone/>
              <a:tabLst>
                <a:tab pos="566738" algn="l"/>
                <a:tab pos="1049338" algn="l"/>
                <a:tab pos="1146175" algn="l"/>
              </a:tabLst>
              <a:defRPr/>
            </a:pPr>
            <a:endParaRPr lang="it-IT" altLang="it-IT" sz="2800" dirty="0">
              <a:solidFill>
                <a:schemeClr val="tx1"/>
              </a:solidFill>
            </a:endParaRPr>
          </a:p>
          <a:p>
            <a:pPr marL="140825" lvl="4" indent="0">
              <a:spcBef>
                <a:spcPts val="600"/>
              </a:spcBef>
              <a:buNone/>
              <a:tabLst>
                <a:tab pos="566738" algn="l"/>
                <a:tab pos="1049338" algn="l"/>
                <a:tab pos="114617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</a:rPr>
              <a:t>Sviluppo delle competenze</a:t>
            </a:r>
          </a:p>
          <a:p>
            <a:pPr marL="140825" lvl="4" indent="0">
              <a:spcBef>
                <a:spcPts val="600"/>
              </a:spcBef>
              <a:buNone/>
              <a:tabLst>
                <a:tab pos="566738" algn="l"/>
                <a:tab pos="1049338" algn="l"/>
                <a:tab pos="1146175" algn="l"/>
              </a:tabLst>
              <a:defRPr/>
            </a:pPr>
            <a:endParaRPr lang="it-IT" altLang="it-IT" sz="2800" dirty="0">
              <a:solidFill>
                <a:schemeClr val="tx1"/>
              </a:solidFill>
            </a:endParaRPr>
          </a:p>
          <a:p>
            <a:pPr marL="144000" lvl="4" indent="0">
              <a:spcBef>
                <a:spcPts val="600"/>
              </a:spcBef>
              <a:buNone/>
              <a:tabLst>
                <a:tab pos="566738" algn="l"/>
                <a:tab pos="1049338" algn="l"/>
                <a:tab pos="114617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</a:rPr>
              <a:t>Sviluppo della cittadinanza</a:t>
            </a:r>
          </a:p>
          <a:p>
            <a:pPr marL="1146175" lvl="4" indent="-3175">
              <a:buFontTx/>
              <a:buChar char="-"/>
              <a:tabLst>
                <a:tab pos="566738" algn="l"/>
                <a:tab pos="1049338" algn="l"/>
                <a:tab pos="1146175" algn="l"/>
              </a:tabLst>
              <a:defRPr/>
            </a:pPr>
            <a:endParaRPr lang="it-IT" altLang="it-IT" sz="2800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8A6A941-F162-4280-BD17-E607B72B0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99" y="3019469"/>
            <a:ext cx="3990535" cy="210311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custDataLst>
      <p:tags r:id="rId1"/>
    </p:custDataLst>
  </p:cSld>
  <p:clrMapOvr>
    <a:masterClrMapping/>
  </p:clrMapOvr>
  <p:transition advTm="5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interni, pavimento, neonato, farcito&#10;&#10;Descrizione generata automaticamente"/>
          <p:cNvPicPr>
            <a:picLocks noChangeAspect="1"/>
          </p:cNvPicPr>
          <p:nvPr/>
        </p:nvPicPr>
        <p:blipFill rotWithShape="1">
          <a:blip r:embed="rId3"/>
          <a:srcRect t="12714" b="1023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895280"/>
      </p:ext>
    </p:extLst>
  </p:cSld>
  <p:clrMapOvr>
    <a:masterClrMapping/>
  </p:clrMapOvr>
  <p:transition advTm="3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7" b="266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"/>
    </mc:Choice>
    <mc:Fallback xmlns="">
      <p:transition spd="slow" advTm="257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21835" r="1" b="1005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"/>
    </mc:Choice>
    <mc:Fallback xmlns="">
      <p:transition spd="slow" advTm="19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58B7E3C-1832-4737-B2DE-020D67C98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it-IT"/>
              <a:t>Un momento per i vostri bambini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6949" y="2160589"/>
            <a:ext cx="5243942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 maggio-giugno sarete invitati a scuola con i vostri bambini per un piacevole  momento di gioco e ambientamento.</a:t>
            </a:r>
          </a:p>
          <a:p>
            <a:pPr marL="0" indent="0">
              <a:buNone/>
            </a:pPr>
            <a:r>
              <a:rPr lang="it-IT" dirty="0"/>
              <a:t>Vi  accoglieranno  alcune insegnanti del team che saranno a vostra disposizione per domande e chiarimenti. </a:t>
            </a:r>
          </a:p>
          <a:p>
            <a:pPr marL="0" indent="0">
              <a:buNone/>
            </a:pPr>
            <a:r>
              <a:rPr lang="it-IT" dirty="0"/>
              <a:t>Questo è il primo passo per un buon inserimento che voi e i vostri bambini affronterete da settembre.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043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2"/>
    </mc:Choice>
    <mc:Fallback xmlns="">
      <p:transition spd="slow" advTm="1431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FDE017E-3921-401C-B0D5-C4C078648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26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INSERIMENTO DEI BAMBINI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2160589"/>
            <a:ext cx="4246358" cy="3880773"/>
          </a:xfr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it-IT" sz="2400" dirty="0"/>
              <a:t>L’inserimento dei bambini a scuola rappresenta un momento molto delicato e particolare, per questo da anni proponiamo un’integrazione graduale e progressiva, in modo da abituare il bambino al nuovo ambiente scolastico e al distacco dalla famiglia. </a:t>
            </a:r>
          </a:p>
        </p:txBody>
      </p:sp>
    </p:spTree>
    <p:extLst>
      <p:ext uri="{BB962C8B-B14F-4D97-AF65-F5344CB8AC3E}">
        <p14:creationId xmlns:p14="http://schemas.microsoft.com/office/powerpoint/2010/main" val="2929136809"/>
      </p:ext>
    </p:extLst>
  </p:cSld>
  <p:clrMapOvr>
    <a:masterClrMapping/>
  </p:clrMapOvr>
  <p:transition advTm="1256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1_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2_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3_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4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4_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467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12</vt:i4>
      </vt:variant>
    </vt:vector>
  </HeadingPairs>
  <TitlesOfParts>
    <vt:vector size="23" baseType="lpstr">
      <vt:lpstr>Arial</vt:lpstr>
      <vt:lpstr>Bembo</vt:lpstr>
      <vt:lpstr>Comic Sans MS</vt:lpstr>
      <vt:lpstr>Lucida Console</vt:lpstr>
      <vt:lpstr>Trebuchet MS</vt:lpstr>
      <vt:lpstr>Wingdings 3</vt:lpstr>
      <vt:lpstr>1_Sfaccettatura</vt:lpstr>
      <vt:lpstr>2_Sfaccettatura</vt:lpstr>
      <vt:lpstr>3_Sfaccettatura</vt:lpstr>
      <vt:lpstr>Sfaccettatura</vt:lpstr>
      <vt:lpstr>4_Sfaccettatura</vt:lpstr>
      <vt:lpstr>Open day </vt:lpstr>
      <vt:lpstr>ORARIO</vt:lpstr>
      <vt:lpstr>INFO MENSA</vt:lpstr>
      <vt:lpstr>OBIETTIVI EDUCATIVI GENERALI MINISTERIALI</vt:lpstr>
      <vt:lpstr>Presentazione standard di PowerPoint</vt:lpstr>
      <vt:lpstr>Presentazione standard di PowerPoint</vt:lpstr>
      <vt:lpstr>Presentazione standard di PowerPoint</vt:lpstr>
      <vt:lpstr>Un momento per i vostri bambini</vt:lpstr>
      <vt:lpstr>INSERIMENTO DEI BAMBINI</vt:lpstr>
      <vt:lpstr>Iscrizioni</vt:lpstr>
      <vt:lpstr>PRIORITÀ DI ISCRIZIONE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ORARIO</dc:title>
  <dc:creator>Tatiana Galli</dc:creator>
  <cp:lastModifiedBy>Tatiana Galli</cp:lastModifiedBy>
  <cp:revision>10</cp:revision>
  <dcterms:created xsi:type="dcterms:W3CDTF">2020-12-14T14:55:09Z</dcterms:created>
  <dcterms:modified xsi:type="dcterms:W3CDTF">2020-12-14T16:56:25Z</dcterms:modified>
</cp:coreProperties>
</file>