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B6AC8-E06D-42F3-AEA5-52190B2FAB61}" type="datetimeFigureOut">
              <a:rPr lang="it-IT" smtClean="0"/>
              <a:pPr/>
              <a:t>12/09/2022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264EA-EDB7-4306-BFA9-B18662C64C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94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4CBBCB3-8DE8-41CD-AD2F-2CD00DBF0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4F7B5B6-0508-4A44-80D4-732CEB6B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88CC29D-EDFB-4197-B5FB-AD96A38E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794A-5A18-48D3-8D11-64BCCB8BB4E4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57D2EA6-9031-4BA7-B882-17581CAB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4A10E19-6BF8-49E8-A18D-4C923C1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469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6279C6-9475-4692-AEE9-512CA0C1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178F79B-9BC7-49A3-B332-EDDB94CFD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A949D04-141C-45AF-9A32-796CE898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95C9-1775-43A7-8415-5A5CD6AA0E95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85B3CF1-E326-444E-B4A9-7140CD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7FD579C-7F48-438F-8CC4-837B41BA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719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649E686B-C54A-4662-AFE4-8872AA61A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7BB0382-5A57-4063-97A6-EB7585CD2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5EB96F5-93CC-4FA3-87D4-7C0CA9E8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A41D-37C7-4A99-BDCA-96FD6CB62ECC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A58E005-2EEF-4407-97DB-D68C19E5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19ED755-EB92-4911-A66F-C26FC751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37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A99D59C-B3D7-4E9B-8619-C9236DC7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1C8D969-CDAC-413F-98B6-1DB8D0C3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D897A45-F692-4CC4-8170-D3FAD7C4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AFD7-A114-456E-AB69-E7A9652BF805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1E00418-5008-4EC5-A6BC-B1FCF557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0CEBE24-1093-47A6-AB66-FB6354FA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09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06F58F8-D928-49C5-B851-59D10BDA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D36152C-2547-4134-B350-819971513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AF3311D-911C-463D-AC15-86A66DB2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9A96-BC74-4340-AC8D-DE822AD268BF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CE1419C-4A55-4854-B2AF-7F0650EC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4740828-9A7B-42DD-B020-10E30715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03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AC2EDA6-A262-4CF0-A618-31F088B4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CCF8BD3-3C8D-41A0-A021-C8A390CE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41390A7-0F22-4E86-8430-DCC3A334E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4C10FB70-5E68-4C6A-8E2C-CDF95B78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901-F128-46CF-B9AC-05DE6F6466E9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869950B-A1FE-4F23-AC78-BB992E65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81B3612-B86C-444E-A444-8C12F798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1426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93D2F2C-74D3-428A-990A-B81EEDC1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193603F-F2E5-4A59-82AD-52315B23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9222CB0-9820-4069-98D2-29F78634B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1DFB0FA0-E864-4728-8F89-432A68ACD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3C3B6061-6F9E-484B-B1A8-876A30993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19DB7359-1747-4FA9-8057-C32B1C5D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1B4-B7A7-47EF-8F6C-15A8D284DC55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95AA4C6-C07E-47CB-A967-F864CD5F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26DECC1D-6B8C-40C2-BAF9-EC9680C4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6635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2897CCD-7CEA-40EA-816E-521EC7BF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332A898-E585-4130-9762-FDE9C851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027E-22C6-4008-B534-816A55F7335E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E373F4A-1657-4E5C-865E-61A9E301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7F3B8F9-57C6-4E2D-BEA1-E7287BF1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077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498250B-0DB9-427C-934C-215F737B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442F-F8DC-4B8D-8943-7CE9C32F7E1C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F01154D-17CB-4783-869C-B5A24DEE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196B48C8-A337-4B34-A37E-554FC6DF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2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A7398C7-69A1-402F-AFF9-4C62236F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AFB80D5-2CA0-448B-8BCA-8AEE1093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9F1F166C-E121-4A02-829B-794C81733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75913AF-0D4E-4E5A-8244-AFC8C3E5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83AE-09D2-42BC-BD42-D8BF83B5F614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B36A633-8AFA-4209-AFE6-0C67CBD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210D731-E8D4-4F0C-90C8-719802D3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2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61BFAF5-2158-4A05-8F4B-F169933F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189650CA-738D-4F4E-B207-FD46170FF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B540E11D-8FDB-43FB-8238-F731BFAEC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2B0E01D-8AE4-4EA4-A18E-06D2E846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55E-15D8-46CC-B8AE-148E4C9186CA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9E18EEB-8DFC-4FB1-B6D9-488A8EA1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EA80EA2-6022-457D-8407-6B6820DC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2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CEB53D62-804E-42DE-B7C6-383FDC79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D5BAAD2-4D08-46D6-9030-2BCF7176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A206D81-1FB0-4634-86F7-80D8E1FF1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7283-3459-4AC2-95E2-D90DB6C2A5AB}" type="datetime1">
              <a:rPr lang="it-IT" smtClean="0"/>
              <a:pPr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C5B2DCB-D824-4114-BD3A-1756F49DD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C0052F8-75BE-4E2B-9EB1-9C778DC3D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F040-AF71-4336-9122-7773C64CF5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06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61ACCF6-445C-4D20-A49C-997454A5B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7707"/>
            <a:ext cx="9144000" cy="2248256"/>
          </a:xfrm>
        </p:spPr>
        <p:txBody>
          <a:bodyPr>
            <a:normAutofit/>
          </a:bodyPr>
          <a:lstStyle/>
          <a:p>
            <a:r>
              <a:rPr lang="it-IT" sz="2800" dirty="0"/>
              <a:t>Comune di Fagnano Olona</a:t>
            </a:r>
            <a:br>
              <a:rPr lang="it-IT" sz="2800" dirty="0"/>
            </a:br>
            <a:r>
              <a:rPr lang="it-IT" sz="2800" dirty="0"/>
              <a:t>Provincia di Varese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8D1DCD1-3C33-48E8-A93C-9146850E8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48256"/>
          </a:xfrm>
        </p:spPr>
        <p:txBody>
          <a:bodyPr>
            <a:normAutofit fontScale="85000" lnSpcReduction="10000"/>
          </a:bodyPr>
          <a:lstStyle/>
          <a:p>
            <a:r>
              <a:rPr lang="it-IT" sz="4700" b="1" dirty="0"/>
              <a:t>Presentazione servizi scolastici comunali</a:t>
            </a:r>
          </a:p>
          <a:p>
            <a:endParaRPr lang="it-IT" sz="3200" dirty="0"/>
          </a:p>
          <a:p>
            <a:endParaRPr lang="it-IT" sz="3200" dirty="0"/>
          </a:p>
          <a:p>
            <a:pPr algn="r"/>
            <a:r>
              <a:rPr lang="it-IT" sz="3200" dirty="0"/>
              <a:t>12 settembre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9D3F41D-AA20-43C6-8B55-03624024D9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53" y="1122363"/>
            <a:ext cx="955248" cy="113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005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b="1" dirty="0" smtClean="0"/>
              <a:t>Servizio post-scuola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Il servizio </a:t>
            </a:r>
            <a:r>
              <a:rPr lang="it-IT" b="1" dirty="0" smtClean="0"/>
              <a:t>non</a:t>
            </a:r>
            <a:r>
              <a:rPr lang="it-IT" dirty="0" smtClean="0"/>
              <a:t> è attivato nei casi di assemblee o scioperi del personale della scuola o in caso di elezioni.</a:t>
            </a:r>
          </a:p>
          <a:p>
            <a:r>
              <a:rPr lang="it-IT" dirty="0" smtClean="0"/>
              <a:t>Il servizio di post scuola sarà attivato a fronte di un </a:t>
            </a:r>
            <a:r>
              <a:rPr lang="it-IT" b="1" u="sng" dirty="0" smtClean="0"/>
              <a:t>numero minimo di 15 iscritti per plesso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costo del servizio è stato deliberato come segue:</a:t>
            </a:r>
          </a:p>
          <a:p>
            <a:pPr lvl="1"/>
            <a:r>
              <a:rPr lang="it-IT" dirty="0" smtClean="0"/>
              <a:t>€. 20 quota di iscrizione</a:t>
            </a:r>
          </a:p>
          <a:p>
            <a:pPr lvl="1"/>
            <a:r>
              <a:rPr lang="it-IT" dirty="0" smtClean="0"/>
              <a:t>€. 60 tariffa </a:t>
            </a:r>
            <a:r>
              <a:rPr lang="it-IT" b="1" dirty="0" smtClean="0"/>
              <a:t>fissa</a:t>
            </a:r>
            <a:r>
              <a:rPr lang="it-IT" dirty="0" smtClean="0"/>
              <a:t> mensile, fatte salve le agevolazioni ISEE (frequenza 2-5 </a:t>
            </a:r>
            <a:r>
              <a:rPr lang="it-IT" dirty="0" err="1" smtClean="0"/>
              <a:t>gg</a:t>
            </a:r>
            <a:r>
              <a:rPr lang="it-IT" dirty="0" smtClean="0"/>
              <a:t>/settimana)</a:t>
            </a:r>
          </a:p>
          <a:p>
            <a:pPr lvl="1"/>
            <a:r>
              <a:rPr lang="it-IT" dirty="0" smtClean="0"/>
              <a:t>€. 20 tariffa </a:t>
            </a:r>
            <a:r>
              <a:rPr lang="it-IT" b="1" dirty="0" smtClean="0"/>
              <a:t>fissa</a:t>
            </a:r>
            <a:r>
              <a:rPr lang="it-IT" dirty="0" smtClean="0"/>
              <a:t> mensile (frequenza 1 g/settimana)</a:t>
            </a:r>
          </a:p>
          <a:p>
            <a:pPr lvl="1"/>
            <a:r>
              <a:rPr lang="it-IT" dirty="0" smtClean="0"/>
              <a:t>€. 20 per mese di giugno (1-8 giugno)</a:t>
            </a:r>
          </a:p>
          <a:p>
            <a:r>
              <a:rPr lang="it-IT" dirty="0" smtClean="0"/>
              <a:t>Sono previste agevolazioni in base all’ISEE unicamente per nuclei monoparentali con ISEE uguale o inferiore a € 5.000,00</a:t>
            </a:r>
          </a:p>
          <a:p>
            <a:r>
              <a:rPr lang="it-IT" dirty="0" smtClean="0"/>
              <a:t>Le fatture del servizio post scuola saranno emesse </a:t>
            </a:r>
            <a:r>
              <a:rPr lang="it-IT" u="sng" dirty="0" smtClean="0"/>
              <a:t>indicativamente</a:t>
            </a:r>
            <a:r>
              <a:rPr lang="it-IT" dirty="0" smtClean="0"/>
              <a:t> ogni mese successivo alla frequenza, con pagamento mediante avviso </a:t>
            </a:r>
            <a:r>
              <a:rPr lang="it-IT" dirty="0" err="1" smtClean="0"/>
              <a:t>PagoPA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Servizi </a:t>
            </a:r>
            <a:r>
              <a:rPr lang="it-IT" b="1" dirty="0" err="1" smtClean="0"/>
              <a:t>pre-</a:t>
            </a:r>
            <a:r>
              <a:rPr lang="it-IT" b="1" dirty="0" smtClean="0"/>
              <a:t> e post-scuola - disdetta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In caso in cui l’utente intenda </a:t>
            </a:r>
            <a:r>
              <a:rPr lang="it-IT" sz="4000" b="1" dirty="0" smtClean="0"/>
              <a:t>disdire</a:t>
            </a:r>
            <a:r>
              <a:rPr lang="it-IT" sz="4000" dirty="0" smtClean="0"/>
              <a:t> il servizio, dovrà presentare rinuncia sulla modulistica predisposta e a disposizione sul sito istituzionale. </a:t>
            </a:r>
          </a:p>
          <a:p>
            <a:r>
              <a:rPr lang="it-IT" sz="4000" dirty="0" smtClean="0"/>
              <a:t>A decorrere dalla data della disdetta non saranno emesse fatture </a:t>
            </a:r>
            <a:r>
              <a:rPr lang="it-IT" sz="4000" b="1" dirty="0" smtClean="0"/>
              <a:t>a partire dal mese successivo</a:t>
            </a:r>
            <a:r>
              <a:rPr lang="it-IT" sz="4000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La domanda vale per il solo anno scolastico per il quale è presentata. </a:t>
            </a:r>
          </a:p>
          <a:p>
            <a:r>
              <a:rPr lang="it-IT" sz="4000" dirty="0" smtClean="0"/>
              <a:t>La stessa dovrà essere effettuata tramite il portale dei servizi on </a:t>
            </a:r>
            <a:r>
              <a:rPr lang="it-IT" sz="4000" dirty="0" err="1" smtClean="0"/>
              <a:t>line</a:t>
            </a:r>
            <a:r>
              <a:rPr lang="it-IT" sz="4000" dirty="0" smtClean="0"/>
              <a:t>, raggiungibile dal sito internet del Comune.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826022"/>
            <a:ext cx="77343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826022"/>
            <a:ext cx="77343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826022"/>
            <a:ext cx="77343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826022"/>
            <a:ext cx="77343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Modalità di iscrizione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826022"/>
            <a:ext cx="7734300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4760B3-30FF-46F1-B8AF-055A5D2C8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b="1" dirty="0"/>
              <a:t>Trasporto scolastico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C348BBC-E24C-4BEE-ACCE-4E0D3B20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servizio viene effettuato secondo il calendario deliberato dal Consiglio di Istituto, che recepisce il calendario scolastico della Regione Lombardia, per le due scuole primarie di </a:t>
            </a:r>
            <a:r>
              <a:rPr lang="it-IT" dirty="0" err="1" smtClean="0"/>
              <a:t>Fagnano</a:t>
            </a:r>
            <a:r>
              <a:rPr lang="it-IT" dirty="0" smtClean="0"/>
              <a:t> Olona – “Salvatore </a:t>
            </a:r>
            <a:r>
              <a:rPr lang="it-IT" dirty="0" err="1" smtClean="0"/>
              <a:t>Orrù</a:t>
            </a:r>
            <a:r>
              <a:rPr lang="it-IT" dirty="0" smtClean="0"/>
              <a:t>” di via </a:t>
            </a:r>
            <a:r>
              <a:rPr lang="it-IT" dirty="0" err="1" smtClean="0"/>
              <a:t>Pasubio</a:t>
            </a:r>
            <a:r>
              <a:rPr lang="it-IT" dirty="0" smtClean="0"/>
              <a:t> e “G. </a:t>
            </a:r>
            <a:r>
              <a:rPr lang="it-IT" dirty="0" err="1" smtClean="0"/>
              <a:t>Rodari</a:t>
            </a:r>
            <a:r>
              <a:rPr lang="it-IT" dirty="0" smtClean="0"/>
              <a:t>” di via </a:t>
            </a:r>
            <a:r>
              <a:rPr lang="it-IT" dirty="0" err="1" smtClean="0"/>
              <a:t>Corridoni</a:t>
            </a:r>
            <a:r>
              <a:rPr lang="it-IT" dirty="0" smtClean="0"/>
              <a:t> – in orario antimeridiano (orario di ingresso alle scuole) e pomeridiano (uscita curricolare dei due plessi).</a:t>
            </a:r>
          </a:p>
          <a:p>
            <a:r>
              <a:rPr lang="it-IT" dirty="0" smtClean="0"/>
              <a:t>I percorsi del pullman sono verificati annualmente, sulla base delle richieste pervenute, per poter rispondere al meglio alle esigenze degli utenti, fermo restando le fermate già individuate ed i tempi di percorrenza, e in base alla disponibilità di posti sul mezzo utilizzato.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E6C7E23-897C-476C-B8F9-BE097A99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3876"/>
            <a:ext cx="4114800" cy="357997"/>
          </a:xfrm>
        </p:spPr>
        <p:txBody>
          <a:bodyPr/>
          <a:lstStyle/>
          <a:p>
            <a:pPr algn="r"/>
            <a:r>
              <a:rPr lang="it-IT" dirty="0"/>
              <a:t>Fagnano Olona, 12 settembre 2022</a:t>
            </a:r>
          </a:p>
        </p:txBody>
      </p:sp>
    </p:spTree>
    <p:extLst>
      <p:ext uri="{BB962C8B-B14F-4D97-AF65-F5344CB8AC3E}">
        <p14:creationId xmlns="" xmlns:p14="http://schemas.microsoft.com/office/powerpoint/2010/main" val="101068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4760B3-30FF-46F1-B8AF-055A5D2C8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b="1" dirty="0"/>
              <a:t>Trasporto scolastico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C348BBC-E24C-4BEE-ACCE-4E0D3B20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3600" b="1" dirty="0" smtClean="0"/>
              <a:t>Percorso scuolabus </a:t>
            </a:r>
            <a:r>
              <a:rPr lang="it-IT" sz="3600" b="1" dirty="0" err="1" smtClean="0"/>
              <a:t>a.s.</a:t>
            </a:r>
            <a:r>
              <a:rPr lang="it-IT" sz="3600" b="1" dirty="0" smtClean="0"/>
              <a:t> 2022/2023 sulla base delle </a:t>
            </a:r>
            <a:r>
              <a:rPr lang="it-IT" sz="3600" b="1" smtClean="0"/>
              <a:t>attuali iscrizioni:</a:t>
            </a:r>
            <a:endParaRPr lang="it-IT" sz="3600" dirty="0" smtClean="0"/>
          </a:p>
          <a:p>
            <a:pPr lvl="0"/>
            <a:r>
              <a:rPr lang="it-IT" dirty="0" smtClean="0"/>
              <a:t>Ore 7:15 via Marconi</a:t>
            </a:r>
          </a:p>
          <a:p>
            <a:pPr lvl="0"/>
            <a:r>
              <a:rPr lang="it-IT" dirty="0" smtClean="0"/>
              <a:t>Ore 7.17 piazza a Di Dio </a:t>
            </a:r>
            <a:r>
              <a:rPr lang="it-IT" dirty="0" err="1" smtClean="0"/>
              <a:t>ang</a:t>
            </a:r>
            <a:r>
              <a:rPr lang="it-IT" dirty="0" smtClean="0"/>
              <a:t> via Dante</a:t>
            </a:r>
          </a:p>
          <a:p>
            <a:pPr lvl="0"/>
            <a:r>
              <a:rPr lang="it-IT" dirty="0" smtClean="0"/>
              <a:t>ore 7:18 via Beato Angelico</a:t>
            </a:r>
          </a:p>
          <a:p>
            <a:pPr lvl="0"/>
            <a:r>
              <a:rPr lang="it-IT" dirty="0" smtClean="0"/>
              <a:t>ore 7:19 Fornaci Madonnina</a:t>
            </a:r>
          </a:p>
          <a:p>
            <a:pPr lvl="0"/>
            <a:r>
              <a:rPr lang="it-IT" dirty="0" smtClean="0"/>
              <a:t>ore 7:21 via Dante Alighieri</a:t>
            </a:r>
          </a:p>
          <a:p>
            <a:pPr lvl="0"/>
            <a:r>
              <a:rPr lang="it-IT" dirty="0" smtClean="0"/>
              <a:t>ore 7:23 via Papa Giovanni XXIII (parcheggio auto)</a:t>
            </a:r>
          </a:p>
          <a:p>
            <a:pPr lvl="0"/>
            <a:r>
              <a:rPr lang="it-IT" dirty="0" smtClean="0"/>
              <a:t>ore 7:24 via </a:t>
            </a:r>
            <a:r>
              <a:rPr lang="it-IT" dirty="0" err="1" smtClean="0"/>
              <a:t>Pastrengo</a:t>
            </a:r>
            <a:r>
              <a:rPr lang="it-IT" dirty="0" smtClean="0"/>
              <a:t> angolo via Asiago</a:t>
            </a:r>
          </a:p>
          <a:p>
            <a:pPr lvl="0"/>
            <a:r>
              <a:rPr lang="it-IT" dirty="0" smtClean="0"/>
              <a:t>ore 7:33 </a:t>
            </a:r>
            <a:r>
              <a:rPr lang="it-IT" b="1" dirty="0" smtClean="0"/>
              <a:t>SCUOLA RODARI</a:t>
            </a:r>
            <a:endParaRPr lang="it-IT" dirty="0" smtClean="0"/>
          </a:p>
          <a:p>
            <a:pPr lvl="0"/>
            <a:r>
              <a:rPr lang="it-IT" dirty="0" smtClean="0"/>
              <a:t>ore 7:33 </a:t>
            </a:r>
            <a:r>
              <a:rPr lang="it-IT" dirty="0" err="1" smtClean="0"/>
              <a:t>Bergoro</a:t>
            </a:r>
            <a:r>
              <a:rPr lang="it-IT" dirty="0" smtClean="0"/>
              <a:t> fermata scuolabus</a:t>
            </a:r>
          </a:p>
          <a:p>
            <a:pPr lvl="0"/>
            <a:r>
              <a:rPr lang="it-IT" dirty="0" smtClean="0"/>
              <a:t>ore 7:39 piazza Alfredo Di Dio</a:t>
            </a:r>
          </a:p>
          <a:p>
            <a:pPr lvl="0"/>
            <a:r>
              <a:rPr lang="it-IT" dirty="0" smtClean="0"/>
              <a:t>ore 7:40 via Trieste angolo via Dante</a:t>
            </a:r>
          </a:p>
          <a:p>
            <a:pPr lvl="0"/>
            <a:r>
              <a:rPr lang="it-IT" dirty="0" smtClean="0"/>
              <a:t>ore 7:42 via Marco Polo (di fronte al civico 7)</a:t>
            </a:r>
          </a:p>
          <a:p>
            <a:pPr lvl="0"/>
            <a:r>
              <a:rPr lang="it-IT" dirty="0" smtClean="0"/>
              <a:t>ore 7:55 </a:t>
            </a:r>
            <a:r>
              <a:rPr lang="it-IT" b="1" dirty="0" smtClean="0"/>
              <a:t>SCUOLA ORRU’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E6C7E23-897C-476C-B8F9-BE097A99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3876"/>
            <a:ext cx="4114800" cy="357997"/>
          </a:xfrm>
        </p:spPr>
        <p:txBody>
          <a:bodyPr/>
          <a:lstStyle/>
          <a:p>
            <a:pPr algn="r"/>
            <a:r>
              <a:rPr lang="it-IT" dirty="0"/>
              <a:t>Fagnano Olona, 12 settembre 2022</a:t>
            </a:r>
          </a:p>
        </p:txBody>
      </p:sp>
    </p:spTree>
    <p:extLst>
      <p:ext uri="{BB962C8B-B14F-4D97-AF65-F5344CB8AC3E}">
        <p14:creationId xmlns="" xmlns:p14="http://schemas.microsoft.com/office/powerpoint/2010/main" val="101068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4760B3-30FF-46F1-B8AF-055A5D2C8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b="1" dirty="0"/>
              <a:t>Trasporto scolastico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C348BBC-E24C-4BEE-ACCE-4E0D3B20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numero massimo degli utenti è fissato in n. 53, capienza massima dell’autobus. Un posto rimane riservato alla vigilatrice.</a:t>
            </a:r>
          </a:p>
          <a:p>
            <a:r>
              <a:rPr lang="it-IT" dirty="0" smtClean="0"/>
              <a:t>Il costo del servizio è stato deliberato come segue:</a:t>
            </a:r>
          </a:p>
          <a:p>
            <a:pPr lvl="1"/>
            <a:r>
              <a:rPr lang="it-IT" dirty="0" smtClean="0"/>
              <a:t>€. 50 tariffa mensile (fatte salve le agevolazioni in base all’ISEE)</a:t>
            </a:r>
          </a:p>
          <a:p>
            <a:r>
              <a:rPr lang="it-IT" dirty="0" smtClean="0"/>
              <a:t>Il pagamento del servizio trasporto è diviso a trimestri anticipati e più precisamente:</a:t>
            </a:r>
          </a:p>
          <a:p>
            <a:r>
              <a:rPr lang="it-IT" dirty="0" smtClean="0"/>
              <a:t>1° trimestre: settembre/dicembre</a:t>
            </a:r>
          </a:p>
          <a:p>
            <a:r>
              <a:rPr lang="it-IT" dirty="0" smtClean="0"/>
              <a:t>2° trimestre: gennaio/marzo</a:t>
            </a:r>
          </a:p>
          <a:p>
            <a:r>
              <a:rPr lang="it-IT" dirty="0" smtClean="0"/>
              <a:t>3° trimestre: aprile/giugno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E6C7E23-897C-476C-B8F9-BE097A99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3876"/>
            <a:ext cx="4114800" cy="357997"/>
          </a:xfrm>
        </p:spPr>
        <p:txBody>
          <a:bodyPr/>
          <a:lstStyle/>
          <a:p>
            <a:pPr algn="r"/>
            <a:r>
              <a:rPr lang="it-IT" dirty="0"/>
              <a:t>Fagnano Olona, 12 settembre 2022</a:t>
            </a:r>
          </a:p>
        </p:txBody>
      </p:sp>
    </p:spTree>
    <p:extLst>
      <p:ext uri="{BB962C8B-B14F-4D97-AF65-F5344CB8AC3E}">
        <p14:creationId xmlns="" xmlns:p14="http://schemas.microsoft.com/office/powerpoint/2010/main" val="101068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C2775BC-BA51-4A18-8DC0-7D973D146A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b="1" dirty="0" smtClean="0"/>
              <a:t>Trasporto scolastico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29632CF-F738-4F82-B283-C45FAEB87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genitore dell’alunno iscritto dovrà ritirare la tessera di abbonamento dello studente, predisposta dall’ufficio pubblica istruzione, prima dell’inizio dell’anno scolastico e comunque non oltre il 30 settembre, dopo aver effettuato il pagamento mediante Avviso </a:t>
            </a:r>
            <a:r>
              <a:rPr lang="it-IT" dirty="0" err="1" smtClean="0"/>
              <a:t>PagoPA</a:t>
            </a:r>
            <a:r>
              <a:rPr lang="it-IT" dirty="0" smtClean="0"/>
              <a:t> emesso dall’Ufficio Pubblica Istruzione, del primo trimestre del servizio.</a:t>
            </a:r>
          </a:p>
          <a:p>
            <a:r>
              <a:rPr lang="it-IT" dirty="0" smtClean="0"/>
              <a:t> Gli altri due trimestri dovranno essere pagati alla scadenza del trimestre di riferimento e comunque entro i 10 giorni successivi la scadenza del termine e cioè entro il </a:t>
            </a:r>
            <a:r>
              <a:rPr lang="it-IT" b="1" dirty="0" smtClean="0"/>
              <a:t>10 gennaio</a:t>
            </a:r>
            <a:r>
              <a:rPr lang="it-IT" dirty="0" smtClean="0"/>
              <a:t> per il secondo trimestre ed entro il </a:t>
            </a:r>
            <a:r>
              <a:rPr lang="it-IT" b="1" dirty="0" smtClean="0"/>
              <a:t>10 aprile</a:t>
            </a:r>
            <a:r>
              <a:rPr lang="it-IT" dirty="0" smtClean="0"/>
              <a:t> per il terzo trimestre.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DC89930-64D9-4B89-AFC8-EB2084CB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6744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8487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b="1" dirty="0" smtClean="0"/>
              <a:t>Trasporto scolastico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caso in cui l’utente intenda </a:t>
            </a:r>
            <a:r>
              <a:rPr lang="it-IT" b="1" dirty="0" smtClean="0"/>
              <a:t>disdire</a:t>
            </a:r>
            <a:r>
              <a:rPr lang="it-IT" dirty="0" smtClean="0"/>
              <a:t> il servizio, dovrà presentare rinuncia sulla modulistica predisposta e a disposizione sul sito istituzionale entro il giorno 25 del mese precedente a quello per il quale si intende rinunciare.</a:t>
            </a:r>
          </a:p>
          <a:p>
            <a:r>
              <a:rPr lang="it-IT" dirty="0" smtClean="0"/>
              <a:t>Qualora l’utente avesse già pagato anche per i mesi per i quali rinuncia al trasporto avrà diritto a un rimborso pari alla quota per ogni mese residuo.</a:t>
            </a:r>
          </a:p>
          <a:p>
            <a:r>
              <a:rPr lang="it-IT" dirty="0" smtClean="0"/>
              <a:t>Sono previste agevolazioni in base all’ISEE a partire da ISEE uguale o inferiore a 8.500 euro.</a:t>
            </a:r>
          </a:p>
          <a:p>
            <a:pPr>
              <a:buNone/>
            </a:pPr>
            <a:r>
              <a:rPr lang="it-IT" b="1" dirty="0" smtClean="0"/>
              <a:t>N.B.: il Bonus Trasporti Pubblici di 60 euro non è compatibile (lo scuolabus non è assimilabile al trasporto pubblico locale)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smtClean="0"/>
              <a:t>Servizio </a:t>
            </a:r>
            <a:r>
              <a:rPr lang="it-IT" b="1" dirty="0" err="1" smtClean="0"/>
              <a:t>pre-scuola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servizio di </a:t>
            </a:r>
            <a:r>
              <a:rPr lang="it-IT" b="1" u="sng" dirty="0" err="1" smtClean="0"/>
              <a:t>pre</a:t>
            </a:r>
            <a:r>
              <a:rPr lang="it-IT" b="1" u="sng" dirty="0" smtClean="0"/>
              <a:t> scuola</a:t>
            </a:r>
            <a:r>
              <a:rPr lang="it-IT" dirty="0" smtClean="0"/>
              <a:t> viene garantito, di norma, per ogni plesso scolastico delle scuole primarie, dall’inizio dell’anno scolastico e fino al termine dello stesso. </a:t>
            </a:r>
          </a:p>
          <a:p>
            <a:r>
              <a:rPr lang="it-IT" dirty="0" smtClean="0"/>
              <a:t>Il servizio è garantito </a:t>
            </a:r>
            <a:r>
              <a:rPr lang="it-IT" b="1" dirty="0" smtClean="0"/>
              <a:t>dalle ore 7.30 all’orario di inizio delle lezioni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servizio </a:t>
            </a:r>
            <a:r>
              <a:rPr lang="it-IT" b="1" dirty="0" smtClean="0"/>
              <a:t>non</a:t>
            </a:r>
            <a:r>
              <a:rPr lang="it-IT" dirty="0" smtClean="0"/>
              <a:t> è attivato nei giorni di entrata posticipata per motivi dipendenti dall’organizzazione scolastica (assemblee o scioperi del personale della scuola) o in caso di elezioni.</a:t>
            </a:r>
          </a:p>
          <a:p>
            <a:r>
              <a:rPr lang="it-IT" dirty="0" smtClean="0"/>
              <a:t>Il servizio di </a:t>
            </a:r>
            <a:r>
              <a:rPr lang="it-IT" dirty="0" err="1" smtClean="0"/>
              <a:t>pre</a:t>
            </a:r>
            <a:r>
              <a:rPr lang="it-IT" dirty="0" smtClean="0"/>
              <a:t> scuola sarà attivato a fronte di un </a:t>
            </a:r>
            <a:r>
              <a:rPr lang="it-IT" b="1" u="sng" dirty="0" smtClean="0"/>
              <a:t>numero minimo di 10 iscritti per plesso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None/>
            </a:pP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smtClean="0"/>
              <a:t>Servizio </a:t>
            </a:r>
            <a:r>
              <a:rPr lang="it-IT" b="1" dirty="0" err="1" smtClean="0"/>
              <a:t>pre-scuola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costo del servizio è stato deliberato come segue:</a:t>
            </a:r>
          </a:p>
          <a:p>
            <a:pPr lvl="1"/>
            <a:r>
              <a:rPr lang="it-IT" dirty="0" smtClean="0"/>
              <a:t>€. 20 quota di iscrizione</a:t>
            </a:r>
          </a:p>
          <a:p>
            <a:pPr lvl="1"/>
            <a:r>
              <a:rPr lang="it-IT" dirty="0" smtClean="0"/>
              <a:t>€. 25 tariffa </a:t>
            </a:r>
            <a:r>
              <a:rPr lang="it-IT" b="1" dirty="0" smtClean="0"/>
              <a:t>fissa</a:t>
            </a:r>
            <a:r>
              <a:rPr lang="it-IT" dirty="0" smtClean="0"/>
              <a:t> mensile, fatte salve le agevolazioni ISEE</a:t>
            </a:r>
          </a:p>
          <a:p>
            <a:pPr lvl="1"/>
            <a:r>
              <a:rPr lang="it-IT" dirty="0" smtClean="0"/>
              <a:t>€. 10 per mese di giugno (1-8 giugno)</a:t>
            </a:r>
          </a:p>
          <a:p>
            <a:r>
              <a:rPr lang="it-IT" dirty="0" smtClean="0"/>
              <a:t>Sono previste agevolazioni in base all’ISEE unicamente per nuclei monoparentali con ISEE uguale o inferiore a € 5.000,00</a:t>
            </a:r>
          </a:p>
          <a:p>
            <a:r>
              <a:rPr lang="it-IT" dirty="0" smtClean="0"/>
              <a:t>Le fatture del servizio </a:t>
            </a:r>
            <a:r>
              <a:rPr lang="it-IT" dirty="0" err="1" smtClean="0"/>
              <a:t>pre</a:t>
            </a:r>
            <a:r>
              <a:rPr lang="it-IT" dirty="0" smtClean="0"/>
              <a:t> scuola saranno emesse </a:t>
            </a:r>
            <a:r>
              <a:rPr lang="it-IT" u="sng" dirty="0" smtClean="0"/>
              <a:t>indicativamente</a:t>
            </a:r>
            <a:r>
              <a:rPr lang="it-IT" dirty="0" smtClean="0"/>
              <a:t> ogni bimestre successivo alla frequenza, con pagamento mediante avviso </a:t>
            </a:r>
            <a:r>
              <a:rPr lang="it-IT" dirty="0" err="1" smtClean="0"/>
              <a:t>PagoPA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None/>
            </a:pP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23AD-AB9B-4575-8481-6B5CA2A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b="1" dirty="0" smtClean="0"/>
              <a:t>Servizio post-scuola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29334FB-B263-4989-9239-832C354C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servizio di </a:t>
            </a:r>
            <a:r>
              <a:rPr lang="it-IT" b="1" u="sng" dirty="0" smtClean="0"/>
              <a:t>post scuola</a:t>
            </a:r>
            <a:r>
              <a:rPr lang="it-IT" dirty="0" smtClean="0"/>
              <a:t> viene garantito, di norma, per ogni plesso scolastico delle scuole primarie, </a:t>
            </a:r>
            <a:r>
              <a:rPr lang="it-IT" smtClean="0"/>
              <a:t>dal primo all’ultimo </a:t>
            </a:r>
            <a:r>
              <a:rPr lang="it-IT" dirty="0" smtClean="0"/>
              <a:t>giorno di scuola. Il servizio è garantito, dal lunedì al venerdì, dal termine dell’orario curricolare, come stabilito dall’Istituto Comprensivo,  </a:t>
            </a:r>
            <a:r>
              <a:rPr lang="it-IT" b="1" dirty="0" smtClean="0"/>
              <a:t>fino alle ore 17.30</a:t>
            </a:r>
            <a:r>
              <a:rPr lang="it-IT" dirty="0" smtClean="0"/>
              <a:t>. </a:t>
            </a:r>
          </a:p>
          <a:p>
            <a:r>
              <a:rPr lang="it-IT" dirty="0" smtClean="0"/>
              <a:t>Sono previsti i seguenti orari di uscita:</a:t>
            </a:r>
          </a:p>
          <a:p>
            <a:pPr lvl="1"/>
            <a:r>
              <a:rPr lang="it-IT" dirty="0" smtClean="0"/>
              <a:t>il mercoledì e il venerdì sarà possibile uscire alle ore 15.45 (1^ uscita), alle ore 16.30 (2^ uscita) o alle ore 17.30 (uscita regolare);</a:t>
            </a:r>
          </a:p>
          <a:p>
            <a:pPr lvl="1"/>
            <a:r>
              <a:rPr lang="it-IT" dirty="0" smtClean="0"/>
              <a:t>il lunedì, il martedì e il giovedì sarà possibile uscire alle ore 17.00 (uscita anticipata) o alle ore 17.30 (uscita regolare).</a:t>
            </a:r>
          </a:p>
          <a:p>
            <a:pPr>
              <a:buNone/>
            </a:pP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E799696-D1DC-4FC3-AD0B-5E0E483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2152" y="6347206"/>
            <a:ext cx="4114800" cy="365125"/>
          </a:xfrm>
        </p:spPr>
        <p:txBody>
          <a:bodyPr/>
          <a:lstStyle/>
          <a:p>
            <a:pPr algn="r"/>
            <a:r>
              <a:rPr lang="it-IT" dirty="0" err="1" smtClean="0"/>
              <a:t>Fagnano</a:t>
            </a:r>
            <a:r>
              <a:rPr lang="it-IT" dirty="0" smtClean="0"/>
              <a:t> Olona, 12 settembre 2022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008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1101</Words>
  <Application>Microsoft Office PowerPoint</Application>
  <PresentationFormat>Personalizzato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Comune di Fagnano Olona Provincia di Varese</vt:lpstr>
      <vt:lpstr>Trasporto scolastico</vt:lpstr>
      <vt:lpstr>Trasporto scolastico</vt:lpstr>
      <vt:lpstr>Trasporto scolastico</vt:lpstr>
      <vt:lpstr>Trasporto scolastico</vt:lpstr>
      <vt:lpstr>Trasporto scolastico</vt:lpstr>
      <vt:lpstr>Servizio pre-scuola</vt:lpstr>
      <vt:lpstr>Servizio pre-scuola</vt:lpstr>
      <vt:lpstr>Servizio post-scuola</vt:lpstr>
      <vt:lpstr>Servizio post-scuola</vt:lpstr>
      <vt:lpstr>Servizi pre- e post-scuola - disdetta</vt:lpstr>
      <vt:lpstr>Modalità di iscrizione</vt:lpstr>
      <vt:lpstr>Modalità di iscrizione</vt:lpstr>
      <vt:lpstr>Modalità di iscrizione</vt:lpstr>
      <vt:lpstr>Modalità di iscrizione</vt:lpstr>
      <vt:lpstr>Modalità di iscrizione</vt:lpstr>
      <vt:lpstr>Modalità di iscrizione</vt:lpstr>
      <vt:lpstr>Modalità di iscrizione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Comune di Fagnano Olona Provincia di Varese</dc:title>
  <dc:creator>Clelia Mazzone</dc:creator>
  <cp:lastModifiedBy>Clelia Mazzone</cp:lastModifiedBy>
  <cp:revision>12</cp:revision>
  <dcterms:created xsi:type="dcterms:W3CDTF">2022-09-07T16:28:31Z</dcterms:created>
  <dcterms:modified xsi:type="dcterms:W3CDTF">2022-09-12T16:20:21Z</dcterms:modified>
</cp:coreProperties>
</file>