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0" r:id="rId5"/>
    <p:sldId id="262" r:id="rId6"/>
    <p:sldId id="264" r:id="rId7"/>
    <p:sldId id="267" r:id="rId8"/>
    <p:sldId id="266" r:id="rId9"/>
    <p:sldId id="268" r:id="rId10"/>
    <p:sldId id="270" r:id="rId11"/>
    <p:sldId id="272" r:id="rId12"/>
    <p:sldId id="274" r:id="rId13"/>
    <p:sldId id="275" r:id="rId14"/>
    <p:sldId id="276" r:id="rId15"/>
    <p:sldId id="277" r:id="rId16"/>
    <p:sldId id="278" r:id="rId17"/>
    <p:sldId id="280"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99"/>
    <a:srgbClr val="CC9900"/>
    <a:srgbClr val="E6EBB3"/>
    <a:srgbClr val="FFFFCC"/>
    <a:srgbClr val="0066FF"/>
    <a:srgbClr val="E2A732"/>
    <a:srgbClr val="7209A7"/>
    <a:srgbClr val="8804AC"/>
    <a:srgbClr val="622E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0" d="100"/>
          <a:sy n="100" d="100"/>
        </p:scale>
        <p:origin x="-2112" y="64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938CED-9889-49F2-9585-C9CD1D8D0FD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96664879-0E97-4090-B7FE-CAE3AF843CBF}">
      <dgm:prSet phldrT="[Testo]" custT="1"/>
      <dgm:spPr>
        <a:solidFill>
          <a:srgbClr val="6699FF"/>
        </a:solidFill>
      </dgm:spPr>
      <dgm:t>
        <a:bodyPr/>
        <a:lstStyle/>
        <a:p>
          <a:r>
            <a:rPr lang="it-IT" sz="2200" b="1" dirty="0">
              <a:latin typeface="Cavolini" panose="03000502040302020204" pitchFamily="66" charset="0"/>
              <a:cs typeface="Cavolini" panose="03000502040302020204" pitchFamily="66" charset="0"/>
            </a:rPr>
            <a:t>ISTRUZIONE LICEALE - IL</a:t>
          </a:r>
        </a:p>
      </dgm:t>
    </dgm:pt>
    <dgm:pt modelId="{6C96F88C-D54A-4384-9273-D49CBEEDAC58}" type="parTrans" cxnId="{36D5F250-47C3-4C95-9BDB-E3A8EFB893EC}">
      <dgm:prSet/>
      <dgm:spPr/>
      <dgm:t>
        <a:bodyPr/>
        <a:lstStyle/>
        <a:p>
          <a:endParaRPr lang="it-IT"/>
        </a:p>
      </dgm:t>
    </dgm:pt>
    <dgm:pt modelId="{7F17D2A4-3687-4A1B-BA56-4B05485F40C4}" type="sibTrans" cxnId="{36D5F250-47C3-4C95-9BDB-E3A8EFB893EC}">
      <dgm:prSet/>
      <dgm:spPr/>
      <dgm:t>
        <a:bodyPr/>
        <a:lstStyle/>
        <a:p>
          <a:endParaRPr lang="it-IT"/>
        </a:p>
      </dgm:t>
    </dgm:pt>
    <dgm:pt modelId="{B2693CE4-3254-45F6-9AF4-AAA52D924B60}">
      <dgm:prSet phldrT="[Testo]" custT="1"/>
      <dgm:spPr>
        <a:solidFill>
          <a:srgbClr val="FFC000"/>
        </a:solidFill>
      </dgm:spPr>
      <dgm:t>
        <a:bodyPr/>
        <a:lstStyle/>
        <a:p>
          <a:r>
            <a:rPr lang="it-IT" sz="2200" b="1" dirty="0">
              <a:latin typeface="Cavolini" panose="03000502040302020204" pitchFamily="66" charset="0"/>
              <a:cs typeface="Cavolini" panose="03000502040302020204" pitchFamily="66" charset="0"/>
            </a:rPr>
            <a:t>ISTRUZIONE TECNICA - IT</a:t>
          </a:r>
        </a:p>
      </dgm:t>
    </dgm:pt>
    <dgm:pt modelId="{3EDF8BB3-115C-4DE9-A245-DB0850675705}" type="parTrans" cxnId="{C74BC7C5-222E-4E9F-85B7-2B0349B263DA}">
      <dgm:prSet/>
      <dgm:spPr/>
      <dgm:t>
        <a:bodyPr/>
        <a:lstStyle/>
        <a:p>
          <a:endParaRPr lang="it-IT"/>
        </a:p>
      </dgm:t>
    </dgm:pt>
    <dgm:pt modelId="{CC9AB404-06F0-4375-B333-0F29216F1DB3}" type="sibTrans" cxnId="{C74BC7C5-222E-4E9F-85B7-2B0349B263DA}">
      <dgm:prSet/>
      <dgm:spPr/>
      <dgm:t>
        <a:bodyPr/>
        <a:lstStyle/>
        <a:p>
          <a:endParaRPr lang="it-IT"/>
        </a:p>
      </dgm:t>
    </dgm:pt>
    <dgm:pt modelId="{7FC49CCF-CA70-4F93-B747-787BD26BD743}">
      <dgm:prSet phldrT="[Testo]" custT="1"/>
      <dgm:spPr>
        <a:solidFill>
          <a:srgbClr val="00B050"/>
        </a:solidFill>
      </dgm:spPr>
      <dgm:t>
        <a:bodyPr/>
        <a:lstStyle/>
        <a:p>
          <a:r>
            <a:rPr lang="it-IT" sz="2200" b="1" dirty="0">
              <a:latin typeface="Cavolini" panose="03000502040302020204" pitchFamily="66" charset="0"/>
              <a:cs typeface="Cavolini" panose="03000502040302020204" pitchFamily="66" charset="0"/>
            </a:rPr>
            <a:t>ISTRUZIONE PROFESSIONALE - IP</a:t>
          </a:r>
        </a:p>
      </dgm:t>
    </dgm:pt>
    <dgm:pt modelId="{68BD2723-F031-471A-9973-9BAEE277253C}" type="parTrans" cxnId="{EC88F733-9F8F-441A-A350-CE0D64FCAA9A}">
      <dgm:prSet/>
      <dgm:spPr/>
      <dgm:t>
        <a:bodyPr/>
        <a:lstStyle/>
        <a:p>
          <a:endParaRPr lang="it-IT"/>
        </a:p>
      </dgm:t>
    </dgm:pt>
    <dgm:pt modelId="{066BE78F-E4D8-4BC7-97D7-50852545980D}" type="sibTrans" cxnId="{EC88F733-9F8F-441A-A350-CE0D64FCAA9A}">
      <dgm:prSet/>
      <dgm:spPr/>
      <dgm:t>
        <a:bodyPr/>
        <a:lstStyle/>
        <a:p>
          <a:endParaRPr lang="it-IT"/>
        </a:p>
      </dgm:t>
    </dgm:pt>
    <dgm:pt modelId="{BD32F8C5-EB40-4770-800F-94A3FDBA77BD}">
      <dgm:prSet custT="1"/>
      <dgm:spPr>
        <a:solidFill>
          <a:srgbClr val="CA3EAF"/>
        </a:solidFill>
      </dgm:spPr>
      <dgm:t>
        <a:bodyPr/>
        <a:lstStyle/>
        <a:p>
          <a:r>
            <a:rPr lang="it-IT" sz="2200" b="1" dirty="0">
              <a:latin typeface="Cavolini" panose="03000502040302020204" pitchFamily="66" charset="0"/>
              <a:cs typeface="Cavolini" panose="03000502040302020204" pitchFamily="66" charset="0"/>
            </a:rPr>
            <a:t>FORMAZIONE PROFESSIONALE - FP</a:t>
          </a:r>
        </a:p>
      </dgm:t>
    </dgm:pt>
    <dgm:pt modelId="{FE281A3A-24CB-45A1-BBE7-A5029573AC75}" type="parTrans" cxnId="{B765E9F0-6D72-4A15-A746-56057F5339F4}">
      <dgm:prSet/>
      <dgm:spPr/>
      <dgm:t>
        <a:bodyPr/>
        <a:lstStyle/>
        <a:p>
          <a:endParaRPr lang="it-IT"/>
        </a:p>
      </dgm:t>
    </dgm:pt>
    <dgm:pt modelId="{7A73538F-6486-4E10-BBDA-ED72C69239C6}" type="sibTrans" cxnId="{B765E9F0-6D72-4A15-A746-56057F5339F4}">
      <dgm:prSet/>
      <dgm:spPr/>
      <dgm:t>
        <a:bodyPr/>
        <a:lstStyle/>
        <a:p>
          <a:endParaRPr lang="it-IT"/>
        </a:p>
      </dgm:t>
    </dgm:pt>
    <dgm:pt modelId="{CFC04EDC-5D6F-409D-BFC6-24E7D56AA1CC}" type="pres">
      <dgm:prSet presAssocID="{6B938CED-9889-49F2-9585-C9CD1D8D0FD6}" presName="linear" presStyleCnt="0">
        <dgm:presLayoutVars>
          <dgm:dir/>
          <dgm:animLvl val="lvl"/>
          <dgm:resizeHandles val="exact"/>
        </dgm:presLayoutVars>
      </dgm:prSet>
      <dgm:spPr/>
      <dgm:t>
        <a:bodyPr/>
        <a:lstStyle/>
        <a:p>
          <a:endParaRPr lang="it-IT"/>
        </a:p>
      </dgm:t>
    </dgm:pt>
    <dgm:pt modelId="{B540ABDE-39F0-4013-94A4-AA80CFFEDE43}" type="pres">
      <dgm:prSet presAssocID="{96664879-0E97-4090-B7FE-CAE3AF843CBF}" presName="parentLin" presStyleCnt="0"/>
      <dgm:spPr/>
    </dgm:pt>
    <dgm:pt modelId="{5AC24CB3-97C8-4FFC-8749-BED2C3574A89}" type="pres">
      <dgm:prSet presAssocID="{96664879-0E97-4090-B7FE-CAE3AF843CBF}" presName="parentLeftMargin" presStyleLbl="node1" presStyleIdx="0" presStyleCnt="4"/>
      <dgm:spPr/>
      <dgm:t>
        <a:bodyPr/>
        <a:lstStyle/>
        <a:p>
          <a:endParaRPr lang="it-IT"/>
        </a:p>
      </dgm:t>
    </dgm:pt>
    <dgm:pt modelId="{7BA343CB-BD3E-4454-B1E9-1192C3C3F55E}" type="pres">
      <dgm:prSet presAssocID="{96664879-0E97-4090-B7FE-CAE3AF843CBF}" presName="parentText" presStyleLbl="node1" presStyleIdx="0" presStyleCnt="4" custScaleX="150037" custScaleY="220613">
        <dgm:presLayoutVars>
          <dgm:chMax val="0"/>
          <dgm:bulletEnabled val="1"/>
        </dgm:presLayoutVars>
      </dgm:prSet>
      <dgm:spPr/>
      <dgm:t>
        <a:bodyPr/>
        <a:lstStyle/>
        <a:p>
          <a:endParaRPr lang="it-IT"/>
        </a:p>
      </dgm:t>
    </dgm:pt>
    <dgm:pt modelId="{4D68C665-6EB3-4696-84C9-610FDA5279F3}" type="pres">
      <dgm:prSet presAssocID="{96664879-0E97-4090-B7FE-CAE3AF843CBF}" presName="negativeSpace" presStyleCnt="0"/>
      <dgm:spPr/>
    </dgm:pt>
    <dgm:pt modelId="{E37E8354-6EBE-49BE-B6D1-BC79C56423A8}" type="pres">
      <dgm:prSet presAssocID="{96664879-0E97-4090-B7FE-CAE3AF843CBF}" presName="childText" presStyleLbl="conFgAcc1" presStyleIdx="0" presStyleCnt="4">
        <dgm:presLayoutVars>
          <dgm:bulletEnabled val="1"/>
        </dgm:presLayoutVars>
      </dgm:prSet>
      <dgm:spPr/>
    </dgm:pt>
    <dgm:pt modelId="{67AC0A02-BFBE-4812-8F32-CDC0E39072E2}" type="pres">
      <dgm:prSet presAssocID="{7F17D2A4-3687-4A1B-BA56-4B05485F40C4}" presName="spaceBetweenRectangles" presStyleCnt="0"/>
      <dgm:spPr/>
    </dgm:pt>
    <dgm:pt modelId="{E94AB159-0C45-4193-A40F-C7ABF6B10D9B}" type="pres">
      <dgm:prSet presAssocID="{B2693CE4-3254-45F6-9AF4-AAA52D924B60}" presName="parentLin" presStyleCnt="0"/>
      <dgm:spPr/>
    </dgm:pt>
    <dgm:pt modelId="{8216AF70-CCEE-4A01-BA90-85D6EC4F7BC3}" type="pres">
      <dgm:prSet presAssocID="{B2693CE4-3254-45F6-9AF4-AAA52D924B60}" presName="parentLeftMargin" presStyleLbl="node1" presStyleIdx="0" presStyleCnt="4"/>
      <dgm:spPr/>
      <dgm:t>
        <a:bodyPr/>
        <a:lstStyle/>
        <a:p>
          <a:endParaRPr lang="it-IT"/>
        </a:p>
      </dgm:t>
    </dgm:pt>
    <dgm:pt modelId="{87096763-966E-406B-838F-261A4BFFDDB2}" type="pres">
      <dgm:prSet presAssocID="{B2693CE4-3254-45F6-9AF4-AAA52D924B60}" presName="parentText" presStyleLbl="node1" presStyleIdx="1" presStyleCnt="4" custScaleX="141296" custScaleY="178496">
        <dgm:presLayoutVars>
          <dgm:chMax val="0"/>
          <dgm:bulletEnabled val="1"/>
        </dgm:presLayoutVars>
      </dgm:prSet>
      <dgm:spPr/>
      <dgm:t>
        <a:bodyPr/>
        <a:lstStyle/>
        <a:p>
          <a:endParaRPr lang="it-IT"/>
        </a:p>
      </dgm:t>
    </dgm:pt>
    <dgm:pt modelId="{76457B48-DC8A-4A0F-8329-34C0A3D9FFA2}" type="pres">
      <dgm:prSet presAssocID="{B2693CE4-3254-45F6-9AF4-AAA52D924B60}" presName="negativeSpace" presStyleCnt="0"/>
      <dgm:spPr/>
    </dgm:pt>
    <dgm:pt modelId="{8A1F2D51-F920-41F7-A79F-581D7CC60883}" type="pres">
      <dgm:prSet presAssocID="{B2693CE4-3254-45F6-9AF4-AAA52D924B60}" presName="childText" presStyleLbl="conFgAcc1" presStyleIdx="1" presStyleCnt="4" custFlipVert="1" custScaleY="111813">
        <dgm:presLayoutVars>
          <dgm:bulletEnabled val="1"/>
        </dgm:presLayoutVars>
      </dgm:prSet>
      <dgm:spPr/>
    </dgm:pt>
    <dgm:pt modelId="{13E881B6-6ADC-4E0E-A98E-5D7FF09016F1}" type="pres">
      <dgm:prSet presAssocID="{CC9AB404-06F0-4375-B333-0F29216F1DB3}" presName="spaceBetweenRectangles" presStyleCnt="0"/>
      <dgm:spPr/>
    </dgm:pt>
    <dgm:pt modelId="{4A152FCF-75B7-4611-AC59-A5BADB4AD891}" type="pres">
      <dgm:prSet presAssocID="{7FC49CCF-CA70-4F93-B747-787BD26BD743}" presName="parentLin" presStyleCnt="0"/>
      <dgm:spPr/>
    </dgm:pt>
    <dgm:pt modelId="{56DA1C49-DBA5-4107-A761-15B330062650}" type="pres">
      <dgm:prSet presAssocID="{7FC49CCF-CA70-4F93-B747-787BD26BD743}" presName="parentLeftMargin" presStyleLbl="node1" presStyleIdx="1" presStyleCnt="4"/>
      <dgm:spPr/>
      <dgm:t>
        <a:bodyPr/>
        <a:lstStyle/>
        <a:p>
          <a:endParaRPr lang="it-IT"/>
        </a:p>
      </dgm:t>
    </dgm:pt>
    <dgm:pt modelId="{51937644-D86B-4531-852F-1E085536D5EB}" type="pres">
      <dgm:prSet presAssocID="{7FC49CCF-CA70-4F93-B747-787BD26BD743}" presName="parentText" presStyleLbl="node1" presStyleIdx="2" presStyleCnt="4" custScaleX="142857" custScaleY="219142">
        <dgm:presLayoutVars>
          <dgm:chMax val="0"/>
          <dgm:bulletEnabled val="1"/>
        </dgm:presLayoutVars>
      </dgm:prSet>
      <dgm:spPr/>
      <dgm:t>
        <a:bodyPr/>
        <a:lstStyle/>
        <a:p>
          <a:endParaRPr lang="it-IT"/>
        </a:p>
      </dgm:t>
    </dgm:pt>
    <dgm:pt modelId="{A109C2E2-DD88-4CE7-B4F3-19A2FCAEEB50}" type="pres">
      <dgm:prSet presAssocID="{7FC49CCF-CA70-4F93-B747-787BD26BD743}" presName="negativeSpace" presStyleCnt="0"/>
      <dgm:spPr/>
    </dgm:pt>
    <dgm:pt modelId="{44AFA523-2B29-4BC6-86E2-9A4EE13C0EB6}" type="pres">
      <dgm:prSet presAssocID="{7FC49CCF-CA70-4F93-B747-787BD26BD743}" presName="childText" presStyleLbl="conFgAcc1" presStyleIdx="2" presStyleCnt="4">
        <dgm:presLayoutVars>
          <dgm:bulletEnabled val="1"/>
        </dgm:presLayoutVars>
      </dgm:prSet>
      <dgm:spPr/>
    </dgm:pt>
    <dgm:pt modelId="{5FDEDC14-2D63-491B-8FC2-92C0FEE2956D}" type="pres">
      <dgm:prSet presAssocID="{066BE78F-E4D8-4BC7-97D7-50852545980D}" presName="spaceBetweenRectangles" presStyleCnt="0"/>
      <dgm:spPr/>
    </dgm:pt>
    <dgm:pt modelId="{0E4611A3-B28D-4B58-A711-6428B9FB2395}" type="pres">
      <dgm:prSet presAssocID="{BD32F8C5-EB40-4770-800F-94A3FDBA77BD}" presName="parentLin" presStyleCnt="0"/>
      <dgm:spPr/>
    </dgm:pt>
    <dgm:pt modelId="{7E6C94AA-08FA-4F8E-900C-8412B088539E}" type="pres">
      <dgm:prSet presAssocID="{BD32F8C5-EB40-4770-800F-94A3FDBA77BD}" presName="parentLeftMargin" presStyleLbl="node1" presStyleIdx="2" presStyleCnt="4"/>
      <dgm:spPr/>
      <dgm:t>
        <a:bodyPr/>
        <a:lstStyle/>
        <a:p>
          <a:endParaRPr lang="it-IT"/>
        </a:p>
      </dgm:t>
    </dgm:pt>
    <dgm:pt modelId="{29FE184A-AEC4-4F5D-9F7D-5B0860BAD121}" type="pres">
      <dgm:prSet presAssocID="{BD32F8C5-EB40-4770-800F-94A3FDBA77BD}" presName="parentText" presStyleLbl="node1" presStyleIdx="3" presStyleCnt="4" custScaleX="142857" custScaleY="228489">
        <dgm:presLayoutVars>
          <dgm:chMax val="0"/>
          <dgm:bulletEnabled val="1"/>
        </dgm:presLayoutVars>
      </dgm:prSet>
      <dgm:spPr/>
      <dgm:t>
        <a:bodyPr/>
        <a:lstStyle/>
        <a:p>
          <a:endParaRPr lang="it-IT"/>
        </a:p>
      </dgm:t>
    </dgm:pt>
    <dgm:pt modelId="{290CF235-46A8-41CC-A44B-AF793A566FA1}" type="pres">
      <dgm:prSet presAssocID="{BD32F8C5-EB40-4770-800F-94A3FDBA77BD}" presName="negativeSpace" presStyleCnt="0"/>
      <dgm:spPr/>
    </dgm:pt>
    <dgm:pt modelId="{50FAB6C8-E6EB-413E-9CEF-597FCE236195}" type="pres">
      <dgm:prSet presAssocID="{BD32F8C5-EB40-4770-800F-94A3FDBA77BD}" presName="childText" presStyleLbl="conFgAcc1" presStyleIdx="3" presStyleCnt="4">
        <dgm:presLayoutVars>
          <dgm:bulletEnabled val="1"/>
        </dgm:presLayoutVars>
      </dgm:prSet>
      <dgm:spPr/>
    </dgm:pt>
  </dgm:ptLst>
  <dgm:cxnLst>
    <dgm:cxn modelId="{734EC3DA-26F8-4573-8B5C-F34019EF9187}" type="presOf" srcId="{BD32F8C5-EB40-4770-800F-94A3FDBA77BD}" destId="{7E6C94AA-08FA-4F8E-900C-8412B088539E}" srcOrd="0" destOrd="0" presId="urn:microsoft.com/office/officeart/2005/8/layout/list1"/>
    <dgm:cxn modelId="{86DAD22B-E808-43C2-B1A6-F457E600DE37}" type="presOf" srcId="{6B938CED-9889-49F2-9585-C9CD1D8D0FD6}" destId="{CFC04EDC-5D6F-409D-BFC6-24E7D56AA1CC}" srcOrd="0" destOrd="0" presId="urn:microsoft.com/office/officeart/2005/8/layout/list1"/>
    <dgm:cxn modelId="{EC88F733-9F8F-441A-A350-CE0D64FCAA9A}" srcId="{6B938CED-9889-49F2-9585-C9CD1D8D0FD6}" destId="{7FC49CCF-CA70-4F93-B747-787BD26BD743}" srcOrd="2" destOrd="0" parTransId="{68BD2723-F031-471A-9973-9BAEE277253C}" sibTransId="{066BE78F-E4D8-4BC7-97D7-50852545980D}"/>
    <dgm:cxn modelId="{C6B64938-0D66-44D2-8238-B2FC44B3F712}" type="presOf" srcId="{96664879-0E97-4090-B7FE-CAE3AF843CBF}" destId="{5AC24CB3-97C8-4FFC-8749-BED2C3574A89}" srcOrd="0" destOrd="0" presId="urn:microsoft.com/office/officeart/2005/8/layout/list1"/>
    <dgm:cxn modelId="{D13ECA60-30BC-411F-9B17-61E29027606D}" type="presOf" srcId="{7FC49CCF-CA70-4F93-B747-787BD26BD743}" destId="{51937644-D86B-4531-852F-1E085536D5EB}" srcOrd="1" destOrd="0" presId="urn:microsoft.com/office/officeart/2005/8/layout/list1"/>
    <dgm:cxn modelId="{DDD3E7D6-C000-405A-A67D-A4CC44118447}" type="presOf" srcId="{7FC49CCF-CA70-4F93-B747-787BD26BD743}" destId="{56DA1C49-DBA5-4107-A761-15B330062650}" srcOrd="0" destOrd="0" presId="urn:microsoft.com/office/officeart/2005/8/layout/list1"/>
    <dgm:cxn modelId="{B765E9F0-6D72-4A15-A746-56057F5339F4}" srcId="{6B938CED-9889-49F2-9585-C9CD1D8D0FD6}" destId="{BD32F8C5-EB40-4770-800F-94A3FDBA77BD}" srcOrd="3" destOrd="0" parTransId="{FE281A3A-24CB-45A1-BBE7-A5029573AC75}" sibTransId="{7A73538F-6486-4E10-BBDA-ED72C69239C6}"/>
    <dgm:cxn modelId="{35B0761F-E9D1-495F-96BA-E65C3114AAAF}" type="presOf" srcId="{B2693CE4-3254-45F6-9AF4-AAA52D924B60}" destId="{87096763-966E-406B-838F-261A4BFFDDB2}" srcOrd="1" destOrd="0" presId="urn:microsoft.com/office/officeart/2005/8/layout/list1"/>
    <dgm:cxn modelId="{36D5F250-47C3-4C95-9BDB-E3A8EFB893EC}" srcId="{6B938CED-9889-49F2-9585-C9CD1D8D0FD6}" destId="{96664879-0E97-4090-B7FE-CAE3AF843CBF}" srcOrd="0" destOrd="0" parTransId="{6C96F88C-D54A-4384-9273-D49CBEEDAC58}" sibTransId="{7F17D2A4-3687-4A1B-BA56-4B05485F40C4}"/>
    <dgm:cxn modelId="{39D4ACDC-E9E9-4E76-914D-74F21F74813A}" type="presOf" srcId="{BD32F8C5-EB40-4770-800F-94A3FDBA77BD}" destId="{29FE184A-AEC4-4F5D-9F7D-5B0860BAD121}" srcOrd="1" destOrd="0" presId="urn:microsoft.com/office/officeart/2005/8/layout/list1"/>
    <dgm:cxn modelId="{9A430A99-EE15-4128-9FAF-F6324D151EC3}" type="presOf" srcId="{B2693CE4-3254-45F6-9AF4-AAA52D924B60}" destId="{8216AF70-CCEE-4A01-BA90-85D6EC4F7BC3}" srcOrd="0" destOrd="0" presId="urn:microsoft.com/office/officeart/2005/8/layout/list1"/>
    <dgm:cxn modelId="{FDEB5CDD-B636-4F36-B2DF-8FA026BF32BE}" type="presOf" srcId="{96664879-0E97-4090-B7FE-CAE3AF843CBF}" destId="{7BA343CB-BD3E-4454-B1E9-1192C3C3F55E}" srcOrd="1" destOrd="0" presId="urn:microsoft.com/office/officeart/2005/8/layout/list1"/>
    <dgm:cxn modelId="{C74BC7C5-222E-4E9F-85B7-2B0349B263DA}" srcId="{6B938CED-9889-49F2-9585-C9CD1D8D0FD6}" destId="{B2693CE4-3254-45F6-9AF4-AAA52D924B60}" srcOrd="1" destOrd="0" parTransId="{3EDF8BB3-115C-4DE9-A245-DB0850675705}" sibTransId="{CC9AB404-06F0-4375-B333-0F29216F1DB3}"/>
    <dgm:cxn modelId="{69F609BC-9E3E-4FB3-AD20-BF6F2FAE30EF}" type="presParOf" srcId="{CFC04EDC-5D6F-409D-BFC6-24E7D56AA1CC}" destId="{B540ABDE-39F0-4013-94A4-AA80CFFEDE43}" srcOrd="0" destOrd="0" presId="urn:microsoft.com/office/officeart/2005/8/layout/list1"/>
    <dgm:cxn modelId="{9336C829-65AE-4A6A-9F23-3D21B19FF660}" type="presParOf" srcId="{B540ABDE-39F0-4013-94A4-AA80CFFEDE43}" destId="{5AC24CB3-97C8-4FFC-8749-BED2C3574A89}" srcOrd="0" destOrd="0" presId="urn:microsoft.com/office/officeart/2005/8/layout/list1"/>
    <dgm:cxn modelId="{9D412517-7C83-4EC5-9696-81AE2359928F}" type="presParOf" srcId="{B540ABDE-39F0-4013-94A4-AA80CFFEDE43}" destId="{7BA343CB-BD3E-4454-B1E9-1192C3C3F55E}" srcOrd="1" destOrd="0" presId="urn:microsoft.com/office/officeart/2005/8/layout/list1"/>
    <dgm:cxn modelId="{51787780-48BD-4805-8FAB-E950F8EDDD3B}" type="presParOf" srcId="{CFC04EDC-5D6F-409D-BFC6-24E7D56AA1CC}" destId="{4D68C665-6EB3-4696-84C9-610FDA5279F3}" srcOrd="1" destOrd="0" presId="urn:microsoft.com/office/officeart/2005/8/layout/list1"/>
    <dgm:cxn modelId="{7F674ECC-89B1-4159-94C4-D4689D80AD86}" type="presParOf" srcId="{CFC04EDC-5D6F-409D-BFC6-24E7D56AA1CC}" destId="{E37E8354-6EBE-49BE-B6D1-BC79C56423A8}" srcOrd="2" destOrd="0" presId="urn:microsoft.com/office/officeart/2005/8/layout/list1"/>
    <dgm:cxn modelId="{A67B301B-765D-4A9F-B161-06CCA114A7B9}" type="presParOf" srcId="{CFC04EDC-5D6F-409D-BFC6-24E7D56AA1CC}" destId="{67AC0A02-BFBE-4812-8F32-CDC0E39072E2}" srcOrd="3" destOrd="0" presId="urn:microsoft.com/office/officeart/2005/8/layout/list1"/>
    <dgm:cxn modelId="{FFBA85BE-C79B-4A5A-ACF2-06B53BA3A643}" type="presParOf" srcId="{CFC04EDC-5D6F-409D-BFC6-24E7D56AA1CC}" destId="{E94AB159-0C45-4193-A40F-C7ABF6B10D9B}" srcOrd="4" destOrd="0" presId="urn:microsoft.com/office/officeart/2005/8/layout/list1"/>
    <dgm:cxn modelId="{0B5899A4-94BC-45A6-AD69-7185E1762323}" type="presParOf" srcId="{E94AB159-0C45-4193-A40F-C7ABF6B10D9B}" destId="{8216AF70-CCEE-4A01-BA90-85D6EC4F7BC3}" srcOrd="0" destOrd="0" presId="urn:microsoft.com/office/officeart/2005/8/layout/list1"/>
    <dgm:cxn modelId="{54157753-1911-4AA2-A086-947D7058C60C}" type="presParOf" srcId="{E94AB159-0C45-4193-A40F-C7ABF6B10D9B}" destId="{87096763-966E-406B-838F-261A4BFFDDB2}" srcOrd="1" destOrd="0" presId="urn:microsoft.com/office/officeart/2005/8/layout/list1"/>
    <dgm:cxn modelId="{0E80C73E-3321-4649-8551-BEC6BDC4DF07}" type="presParOf" srcId="{CFC04EDC-5D6F-409D-BFC6-24E7D56AA1CC}" destId="{76457B48-DC8A-4A0F-8329-34C0A3D9FFA2}" srcOrd="5" destOrd="0" presId="urn:microsoft.com/office/officeart/2005/8/layout/list1"/>
    <dgm:cxn modelId="{E5183A76-1585-4D95-BD2C-1B549065492B}" type="presParOf" srcId="{CFC04EDC-5D6F-409D-BFC6-24E7D56AA1CC}" destId="{8A1F2D51-F920-41F7-A79F-581D7CC60883}" srcOrd="6" destOrd="0" presId="urn:microsoft.com/office/officeart/2005/8/layout/list1"/>
    <dgm:cxn modelId="{C49EED09-12A5-4D03-A84F-8BE3D6146244}" type="presParOf" srcId="{CFC04EDC-5D6F-409D-BFC6-24E7D56AA1CC}" destId="{13E881B6-6ADC-4E0E-A98E-5D7FF09016F1}" srcOrd="7" destOrd="0" presId="urn:microsoft.com/office/officeart/2005/8/layout/list1"/>
    <dgm:cxn modelId="{B994C69A-BCA5-41DB-AC77-FC38F66BF7D6}" type="presParOf" srcId="{CFC04EDC-5D6F-409D-BFC6-24E7D56AA1CC}" destId="{4A152FCF-75B7-4611-AC59-A5BADB4AD891}" srcOrd="8" destOrd="0" presId="urn:microsoft.com/office/officeart/2005/8/layout/list1"/>
    <dgm:cxn modelId="{37EAFD7D-5509-49FE-AEC0-7B33E3C6B275}" type="presParOf" srcId="{4A152FCF-75B7-4611-AC59-A5BADB4AD891}" destId="{56DA1C49-DBA5-4107-A761-15B330062650}" srcOrd="0" destOrd="0" presId="urn:microsoft.com/office/officeart/2005/8/layout/list1"/>
    <dgm:cxn modelId="{29A46587-16B4-478B-ABFB-B007B1684E98}" type="presParOf" srcId="{4A152FCF-75B7-4611-AC59-A5BADB4AD891}" destId="{51937644-D86B-4531-852F-1E085536D5EB}" srcOrd="1" destOrd="0" presId="urn:microsoft.com/office/officeart/2005/8/layout/list1"/>
    <dgm:cxn modelId="{8C37070F-A5DA-42B2-AFAC-C6EF779092E4}" type="presParOf" srcId="{CFC04EDC-5D6F-409D-BFC6-24E7D56AA1CC}" destId="{A109C2E2-DD88-4CE7-B4F3-19A2FCAEEB50}" srcOrd="9" destOrd="0" presId="urn:microsoft.com/office/officeart/2005/8/layout/list1"/>
    <dgm:cxn modelId="{BD25AF2E-BDC6-4BDB-8152-B69F0D60C786}" type="presParOf" srcId="{CFC04EDC-5D6F-409D-BFC6-24E7D56AA1CC}" destId="{44AFA523-2B29-4BC6-86E2-9A4EE13C0EB6}" srcOrd="10" destOrd="0" presId="urn:microsoft.com/office/officeart/2005/8/layout/list1"/>
    <dgm:cxn modelId="{2C20A14D-78A8-40A4-A696-2909B674B844}" type="presParOf" srcId="{CFC04EDC-5D6F-409D-BFC6-24E7D56AA1CC}" destId="{5FDEDC14-2D63-491B-8FC2-92C0FEE2956D}" srcOrd="11" destOrd="0" presId="urn:microsoft.com/office/officeart/2005/8/layout/list1"/>
    <dgm:cxn modelId="{36E03054-8521-4CFB-AECC-03F0112AA90D}" type="presParOf" srcId="{CFC04EDC-5D6F-409D-BFC6-24E7D56AA1CC}" destId="{0E4611A3-B28D-4B58-A711-6428B9FB2395}" srcOrd="12" destOrd="0" presId="urn:microsoft.com/office/officeart/2005/8/layout/list1"/>
    <dgm:cxn modelId="{4F40F635-0778-4C7C-9E6C-35553C1C907C}" type="presParOf" srcId="{0E4611A3-B28D-4B58-A711-6428B9FB2395}" destId="{7E6C94AA-08FA-4F8E-900C-8412B088539E}" srcOrd="0" destOrd="0" presId="urn:microsoft.com/office/officeart/2005/8/layout/list1"/>
    <dgm:cxn modelId="{08823C01-D2DE-4FF4-BD89-9E02791CC78E}" type="presParOf" srcId="{0E4611A3-B28D-4B58-A711-6428B9FB2395}" destId="{29FE184A-AEC4-4F5D-9F7D-5B0860BAD121}" srcOrd="1" destOrd="0" presId="urn:microsoft.com/office/officeart/2005/8/layout/list1"/>
    <dgm:cxn modelId="{2D2852FA-211D-47D9-9F28-C770F4507F7A}" type="presParOf" srcId="{CFC04EDC-5D6F-409D-BFC6-24E7D56AA1CC}" destId="{290CF235-46A8-41CC-A44B-AF793A566FA1}" srcOrd="13" destOrd="0" presId="urn:microsoft.com/office/officeart/2005/8/layout/list1"/>
    <dgm:cxn modelId="{AF8C1537-E873-499B-AE41-4ADD45E2A905}" type="presParOf" srcId="{CFC04EDC-5D6F-409D-BFC6-24E7D56AA1CC}" destId="{50FAB6C8-E6EB-413E-9CEF-597FCE236195}" srcOrd="14" destOrd="0" presId="urn:microsoft.com/office/officeart/2005/8/layout/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880CC0-B793-497A-BB89-292A10631351}" type="doc">
      <dgm:prSet loTypeId="urn:microsoft.com/office/officeart/2005/8/layout/process1" loCatId="process" qsTypeId="urn:microsoft.com/office/officeart/2005/8/quickstyle/simple3" qsCatId="simple" csTypeId="urn:microsoft.com/office/officeart/2005/8/colors/accent0_2" csCatId="mainScheme" phldr="1"/>
      <dgm:spPr/>
    </dgm:pt>
    <dgm:pt modelId="{BD1417D0-94BF-483B-9A90-2BF42FE48015}">
      <dgm:prSet phldrT="[Testo]" custT="1"/>
      <dgm:spPr>
        <a:solidFill>
          <a:srgbClr val="FF9900"/>
        </a:solidFill>
        <a:ln w="38100"/>
      </dgm:spPr>
      <dgm:t>
        <a:bodyPr/>
        <a:lstStyle/>
        <a:p>
          <a:r>
            <a:rPr lang="it-IT" sz="2000" b="1" dirty="0">
              <a:solidFill>
                <a:schemeClr val="tx1"/>
              </a:solidFill>
              <a:latin typeface="Agency FB" pitchFamily="34" charset="0"/>
            </a:rPr>
            <a:t>Istruzione</a:t>
          </a:r>
          <a:r>
            <a:rPr lang="it-IT" sz="2700" b="1" dirty="0">
              <a:solidFill>
                <a:schemeClr val="tx1"/>
              </a:solidFill>
              <a:latin typeface="Cavolini"/>
            </a:rPr>
            <a:t> </a:t>
          </a:r>
          <a:r>
            <a:rPr lang="it-IT" sz="2000" b="1" dirty="0">
              <a:solidFill>
                <a:schemeClr val="tx1"/>
              </a:solidFill>
              <a:latin typeface="Agency FB" pitchFamily="34" charset="0"/>
            </a:rPr>
            <a:t>tecnica</a:t>
          </a:r>
        </a:p>
      </dgm:t>
    </dgm:pt>
    <dgm:pt modelId="{B0ADBAFB-72AC-43C0-A2CC-176F1A060E5A}" type="parTrans" cxnId="{76C600F9-3E3D-4273-A06D-02B08DF6FC73}">
      <dgm:prSet/>
      <dgm:spPr/>
      <dgm:t>
        <a:bodyPr/>
        <a:lstStyle/>
        <a:p>
          <a:endParaRPr lang="it-IT"/>
        </a:p>
      </dgm:t>
    </dgm:pt>
    <dgm:pt modelId="{E384742C-24C6-4DD9-8560-120AA4F9443C}" type="sibTrans" cxnId="{76C600F9-3E3D-4273-A06D-02B08DF6FC73}">
      <dgm:prSet/>
      <dgm:spPr>
        <a:solidFill>
          <a:schemeClr val="tx1"/>
        </a:solidFill>
      </dgm:spPr>
      <dgm:t>
        <a:bodyPr/>
        <a:lstStyle/>
        <a:p>
          <a:endParaRPr lang="it-IT"/>
        </a:p>
      </dgm:t>
    </dgm:pt>
    <dgm:pt modelId="{1A3A5156-EC58-4D4C-ACD5-526E86D1D8F0}">
      <dgm:prSet phldrT="[Testo]" custT="1"/>
      <dgm:spPr>
        <a:solidFill>
          <a:srgbClr val="FFFF66"/>
        </a:solidFill>
      </dgm:spPr>
      <dgm:t>
        <a:bodyPr/>
        <a:lstStyle/>
        <a:p>
          <a:r>
            <a:rPr lang="it-IT" sz="2000" b="1" dirty="0">
              <a:solidFill>
                <a:schemeClr val="tx1"/>
              </a:solidFill>
              <a:latin typeface="Agency FB" pitchFamily="34" charset="0"/>
            </a:rPr>
            <a:t>settore</a:t>
          </a:r>
        </a:p>
      </dgm:t>
    </dgm:pt>
    <dgm:pt modelId="{20D3D6AF-27CE-4232-87C8-CB2EEDF96500}" type="parTrans" cxnId="{32A6BE3B-F180-42A1-97CC-C9D3D3A1BE08}">
      <dgm:prSet/>
      <dgm:spPr/>
      <dgm:t>
        <a:bodyPr/>
        <a:lstStyle/>
        <a:p>
          <a:endParaRPr lang="it-IT"/>
        </a:p>
      </dgm:t>
    </dgm:pt>
    <dgm:pt modelId="{9906D508-C853-4773-AFCE-A60DC83F078E}" type="sibTrans" cxnId="{32A6BE3B-F180-42A1-97CC-C9D3D3A1BE08}">
      <dgm:prSet/>
      <dgm:spPr>
        <a:solidFill>
          <a:schemeClr val="tx1"/>
        </a:solidFill>
      </dgm:spPr>
      <dgm:t>
        <a:bodyPr/>
        <a:lstStyle/>
        <a:p>
          <a:endParaRPr lang="it-IT"/>
        </a:p>
      </dgm:t>
    </dgm:pt>
    <dgm:pt modelId="{56BF0E21-CA6C-41FA-946A-0DFF44CB4710}">
      <dgm:prSet phldrT="[Testo]" custT="1"/>
      <dgm:spPr>
        <a:solidFill>
          <a:srgbClr val="FFFF99"/>
        </a:solidFill>
      </dgm:spPr>
      <dgm:t>
        <a:bodyPr/>
        <a:lstStyle/>
        <a:p>
          <a:r>
            <a:rPr lang="it-IT" sz="2000" b="1" dirty="0">
              <a:solidFill>
                <a:schemeClr val="tx1"/>
              </a:solidFill>
              <a:latin typeface="Agency FB" pitchFamily="34" charset="0"/>
            </a:rPr>
            <a:t>Indirizzo</a:t>
          </a:r>
          <a:r>
            <a:rPr lang="it-IT" sz="2000" dirty="0"/>
            <a:t> </a:t>
          </a:r>
        </a:p>
      </dgm:t>
    </dgm:pt>
    <dgm:pt modelId="{99D8BE3E-0A0C-4301-A71C-78556B9370DA}" type="parTrans" cxnId="{0869D76A-5376-4937-9237-09E6C8E6C68C}">
      <dgm:prSet/>
      <dgm:spPr/>
      <dgm:t>
        <a:bodyPr/>
        <a:lstStyle/>
        <a:p>
          <a:endParaRPr lang="it-IT"/>
        </a:p>
      </dgm:t>
    </dgm:pt>
    <dgm:pt modelId="{BDFD0A2A-1E26-498B-8191-E25AB86DD144}" type="sibTrans" cxnId="{0869D76A-5376-4937-9237-09E6C8E6C68C}">
      <dgm:prSet/>
      <dgm:spPr>
        <a:solidFill>
          <a:schemeClr val="tx1"/>
        </a:solidFill>
      </dgm:spPr>
      <dgm:t>
        <a:bodyPr/>
        <a:lstStyle/>
        <a:p>
          <a:endParaRPr lang="it-IT"/>
        </a:p>
      </dgm:t>
    </dgm:pt>
    <dgm:pt modelId="{C60E8857-CA93-4AEB-B550-AF6AE61FDA3F}">
      <dgm:prSet custT="1"/>
      <dgm:spPr>
        <a:solidFill>
          <a:srgbClr val="FFFFCC"/>
        </a:solidFill>
      </dgm:spPr>
      <dgm:t>
        <a:bodyPr/>
        <a:lstStyle/>
        <a:p>
          <a:pPr algn="ctr"/>
          <a:r>
            <a:rPr lang="it-IT" sz="1800" b="1" dirty="0">
              <a:solidFill>
                <a:schemeClr val="tx1"/>
              </a:solidFill>
              <a:latin typeface="Agency FB" pitchFamily="34" charset="0"/>
            </a:rPr>
            <a:t>Articolazione</a:t>
          </a:r>
          <a:r>
            <a:rPr lang="it-IT" sz="1600" dirty="0"/>
            <a:t> </a:t>
          </a:r>
        </a:p>
      </dgm:t>
    </dgm:pt>
    <dgm:pt modelId="{F97F04B7-F6CD-4A9C-9D74-BE78A7DBB76F}" type="parTrans" cxnId="{C155332D-9F6A-4FEF-8736-2C00C20313B4}">
      <dgm:prSet/>
      <dgm:spPr/>
      <dgm:t>
        <a:bodyPr/>
        <a:lstStyle/>
        <a:p>
          <a:endParaRPr lang="it-IT"/>
        </a:p>
      </dgm:t>
    </dgm:pt>
    <dgm:pt modelId="{F5886AD7-3746-4CC8-94FE-967ADB32A79B}" type="sibTrans" cxnId="{C155332D-9F6A-4FEF-8736-2C00C20313B4}">
      <dgm:prSet/>
      <dgm:spPr>
        <a:solidFill>
          <a:schemeClr val="tx1"/>
        </a:solidFill>
      </dgm:spPr>
      <dgm:t>
        <a:bodyPr/>
        <a:lstStyle/>
        <a:p>
          <a:endParaRPr lang="it-IT"/>
        </a:p>
      </dgm:t>
    </dgm:pt>
    <dgm:pt modelId="{C9FB6F2C-670C-4588-93E4-A10384E49C90}">
      <dgm:prSet custT="1"/>
      <dgm:spPr/>
      <dgm:t>
        <a:bodyPr/>
        <a:lstStyle/>
        <a:p>
          <a:r>
            <a:rPr lang="it-IT" sz="1800" b="1" dirty="0">
              <a:solidFill>
                <a:schemeClr val="tx1"/>
              </a:solidFill>
              <a:latin typeface="Agency FB" pitchFamily="34" charset="0"/>
            </a:rPr>
            <a:t>Opzione</a:t>
          </a:r>
          <a:r>
            <a:rPr lang="it-IT" sz="3300" dirty="0"/>
            <a:t> </a:t>
          </a:r>
        </a:p>
      </dgm:t>
    </dgm:pt>
    <dgm:pt modelId="{79ACCDF3-511C-46A7-9821-6B2F8058E550}" type="parTrans" cxnId="{DA819993-83FD-4D9B-B717-EDA27210EC59}">
      <dgm:prSet/>
      <dgm:spPr/>
      <dgm:t>
        <a:bodyPr/>
        <a:lstStyle/>
        <a:p>
          <a:endParaRPr lang="it-IT"/>
        </a:p>
      </dgm:t>
    </dgm:pt>
    <dgm:pt modelId="{DFB74B65-6C58-4F87-8DE5-2325894DA9ED}" type="sibTrans" cxnId="{DA819993-83FD-4D9B-B717-EDA27210EC59}">
      <dgm:prSet/>
      <dgm:spPr/>
      <dgm:t>
        <a:bodyPr/>
        <a:lstStyle/>
        <a:p>
          <a:endParaRPr lang="it-IT"/>
        </a:p>
      </dgm:t>
    </dgm:pt>
    <dgm:pt modelId="{B27EFA52-A643-4609-B696-7CBE10F1F9F5}" type="pres">
      <dgm:prSet presAssocID="{73880CC0-B793-497A-BB89-292A10631351}" presName="Name0" presStyleCnt="0">
        <dgm:presLayoutVars>
          <dgm:dir/>
          <dgm:resizeHandles val="exact"/>
        </dgm:presLayoutVars>
      </dgm:prSet>
      <dgm:spPr/>
    </dgm:pt>
    <dgm:pt modelId="{C595942C-04E8-4D81-9A14-9D80ED1BAAA5}" type="pres">
      <dgm:prSet presAssocID="{BD1417D0-94BF-483B-9A90-2BF42FE48015}" presName="node" presStyleLbl="node1" presStyleIdx="0" presStyleCnt="5">
        <dgm:presLayoutVars>
          <dgm:bulletEnabled val="1"/>
        </dgm:presLayoutVars>
      </dgm:prSet>
      <dgm:spPr/>
      <dgm:t>
        <a:bodyPr/>
        <a:lstStyle/>
        <a:p>
          <a:endParaRPr lang="it-IT"/>
        </a:p>
      </dgm:t>
    </dgm:pt>
    <dgm:pt modelId="{C05E5CB0-0BFF-45F1-B626-1B754823748C}" type="pres">
      <dgm:prSet presAssocID="{E384742C-24C6-4DD9-8560-120AA4F9443C}" presName="sibTrans" presStyleLbl="sibTrans2D1" presStyleIdx="0" presStyleCnt="4"/>
      <dgm:spPr/>
      <dgm:t>
        <a:bodyPr/>
        <a:lstStyle/>
        <a:p>
          <a:endParaRPr lang="it-IT"/>
        </a:p>
      </dgm:t>
    </dgm:pt>
    <dgm:pt modelId="{785D0187-A93D-4913-8507-1A2A1573E8CF}" type="pres">
      <dgm:prSet presAssocID="{E384742C-24C6-4DD9-8560-120AA4F9443C}" presName="connectorText" presStyleLbl="sibTrans2D1" presStyleIdx="0" presStyleCnt="4"/>
      <dgm:spPr/>
      <dgm:t>
        <a:bodyPr/>
        <a:lstStyle/>
        <a:p>
          <a:endParaRPr lang="it-IT"/>
        </a:p>
      </dgm:t>
    </dgm:pt>
    <dgm:pt modelId="{35ADE739-C831-427B-8BDD-B534B272339E}" type="pres">
      <dgm:prSet presAssocID="{1A3A5156-EC58-4D4C-ACD5-526E86D1D8F0}" presName="node" presStyleLbl="node1" presStyleIdx="1" presStyleCnt="5">
        <dgm:presLayoutVars>
          <dgm:bulletEnabled val="1"/>
        </dgm:presLayoutVars>
      </dgm:prSet>
      <dgm:spPr/>
      <dgm:t>
        <a:bodyPr/>
        <a:lstStyle/>
        <a:p>
          <a:endParaRPr lang="it-IT"/>
        </a:p>
      </dgm:t>
    </dgm:pt>
    <dgm:pt modelId="{3A0456B4-81F7-4BBA-BEED-68F6EFCE7191}" type="pres">
      <dgm:prSet presAssocID="{9906D508-C853-4773-AFCE-A60DC83F078E}" presName="sibTrans" presStyleLbl="sibTrans2D1" presStyleIdx="1" presStyleCnt="4"/>
      <dgm:spPr/>
      <dgm:t>
        <a:bodyPr/>
        <a:lstStyle/>
        <a:p>
          <a:endParaRPr lang="it-IT"/>
        </a:p>
      </dgm:t>
    </dgm:pt>
    <dgm:pt modelId="{035FB794-5103-41F6-8373-6B2AC048A613}" type="pres">
      <dgm:prSet presAssocID="{9906D508-C853-4773-AFCE-A60DC83F078E}" presName="connectorText" presStyleLbl="sibTrans2D1" presStyleIdx="1" presStyleCnt="4"/>
      <dgm:spPr/>
      <dgm:t>
        <a:bodyPr/>
        <a:lstStyle/>
        <a:p>
          <a:endParaRPr lang="it-IT"/>
        </a:p>
      </dgm:t>
    </dgm:pt>
    <dgm:pt modelId="{173BDF88-FB3C-4413-921C-AA10358B7507}" type="pres">
      <dgm:prSet presAssocID="{56BF0E21-CA6C-41FA-946A-0DFF44CB4710}" presName="node" presStyleLbl="node1" presStyleIdx="2" presStyleCnt="5">
        <dgm:presLayoutVars>
          <dgm:bulletEnabled val="1"/>
        </dgm:presLayoutVars>
      </dgm:prSet>
      <dgm:spPr/>
      <dgm:t>
        <a:bodyPr/>
        <a:lstStyle/>
        <a:p>
          <a:endParaRPr lang="it-IT"/>
        </a:p>
      </dgm:t>
    </dgm:pt>
    <dgm:pt modelId="{16B52C9A-6646-431A-AB7C-BD6781E5CC04}" type="pres">
      <dgm:prSet presAssocID="{BDFD0A2A-1E26-498B-8191-E25AB86DD144}" presName="sibTrans" presStyleLbl="sibTrans2D1" presStyleIdx="2" presStyleCnt="4"/>
      <dgm:spPr/>
      <dgm:t>
        <a:bodyPr/>
        <a:lstStyle/>
        <a:p>
          <a:endParaRPr lang="it-IT"/>
        </a:p>
      </dgm:t>
    </dgm:pt>
    <dgm:pt modelId="{AE57317E-03E5-4B99-BA3E-531EAD48EF10}" type="pres">
      <dgm:prSet presAssocID="{BDFD0A2A-1E26-498B-8191-E25AB86DD144}" presName="connectorText" presStyleLbl="sibTrans2D1" presStyleIdx="2" presStyleCnt="4"/>
      <dgm:spPr/>
      <dgm:t>
        <a:bodyPr/>
        <a:lstStyle/>
        <a:p>
          <a:endParaRPr lang="it-IT"/>
        </a:p>
      </dgm:t>
    </dgm:pt>
    <dgm:pt modelId="{73DBC9D2-AFB0-48D8-9D40-7289E6F3E401}" type="pres">
      <dgm:prSet presAssocID="{C60E8857-CA93-4AEB-B550-AF6AE61FDA3F}" presName="node" presStyleLbl="node1" presStyleIdx="3" presStyleCnt="5">
        <dgm:presLayoutVars>
          <dgm:bulletEnabled val="1"/>
        </dgm:presLayoutVars>
      </dgm:prSet>
      <dgm:spPr/>
      <dgm:t>
        <a:bodyPr/>
        <a:lstStyle/>
        <a:p>
          <a:endParaRPr lang="it-IT"/>
        </a:p>
      </dgm:t>
    </dgm:pt>
    <dgm:pt modelId="{E04F5344-64B6-4702-96D2-183793D68F06}" type="pres">
      <dgm:prSet presAssocID="{F5886AD7-3746-4CC8-94FE-967ADB32A79B}" presName="sibTrans" presStyleLbl="sibTrans2D1" presStyleIdx="3" presStyleCnt="4"/>
      <dgm:spPr/>
      <dgm:t>
        <a:bodyPr/>
        <a:lstStyle/>
        <a:p>
          <a:endParaRPr lang="it-IT"/>
        </a:p>
      </dgm:t>
    </dgm:pt>
    <dgm:pt modelId="{3F96C2DA-7858-4462-B02B-699416D2633F}" type="pres">
      <dgm:prSet presAssocID="{F5886AD7-3746-4CC8-94FE-967ADB32A79B}" presName="connectorText" presStyleLbl="sibTrans2D1" presStyleIdx="3" presStyleCnt="4"/>
      <dgm:spPr/>
      <dgm:t>
        <a:bodyPr/>
        <a:lstStyle/>
        <a:p>
          <a:endParaRPr lang="it-IT"/>
        </a:p>
      </dgm:t>
    </dgm:pt>
    <dgm:pt modelId="{3BAB576A-E142-460F-BC1E-A85D378228DD}" type="pres">
      <dgm:prSet presAssocID="{C9FB6F2C-670C-4588-93E4-A10384E49C90}" presName="node" presStyleLbl="node1" presStyleIdx="4" presStyleCnt="5">
        <dgm:presLayoutVars>
          <dgm:bulletEnabled val="1"/>
        </dgm:presLayoutVars>
      </dgm:prSet>
      <dgm:spPr/>
      <dgm:t>
        <a:bodyPr/>
        <a:lstStyle/>
        <a:p>
          <a:endParaRPr lang="it-IT"/>
        </a:p>
      </dgm:t>
    </dgm:pt>
  </dgm:ptLst>
  <dgm:cxnLst>
    <dgm:cxn modelId="{76C600F9-3E3D-4273-A06D-02B08DF6FC73}" srcId="{73880CC0-B793-497A-BB89-292A10631351}" destId="{BD1417D0-94BF-483B-9A90-2BF42FE48015}" srcOrd="0" destOrd="0" parTransId="{B0ADBAFB-72AC-43C0-A2CC-176F1A060E5A}" sibTransId="{E384742C-24C6-4DD9-8560-120AA4F9443C}"/>
    <dgm:cxn modelId="{D4044786-1F5E-4ABA-B2AD-021C8294EC6D}" type="presOf" srcId="{56BF0E21-CA6C-41FA-946A-0DFF44CB4710}" destId="{173BDF88-FB3C-4413-921C-AA10358B7507}" srcOrd="0" destOrd="0" presId="urn:microsoft.com/office/officeart/2005/8/layout/process1"/>
    <dgm:cxn modelId="{7C5C98D9-74F4-400C-B4AF-17123762D72C}" type="presOf" srcId="{E384742C-24C6-4DD9-8560-120AA4F9443C}" destId="{785D0187-A93D-4913-8507-1A2A1573E8CF}" srcOrd="1" destOrd="0" presId="urn:microsoft.com/office/officeart/2005/8/layout/process1"/>
    <dgm:cxn modelId="{32A6BE3B-F180-42A1-97CC-C9D3D3A1BE08}" srcId="{73880CC0-B793-497A-BB89-292A10631351}" destId="{1A3A5156-EC58-4D4C-ACD5-526E86D1D8F0}" srcOrd="1" destOrd="0" parTransId="{20D3D6AF-27CE-4232-87C8-CB2EEDF96500}" sibTransId="{9906D508-C853-4773-AFCE-A60DC83F078E}"/>
    <dgm:cxn modelId="{C155332D-9F6A-4FEF-8736-2C00C20313B4}" srcId="{73880CC0-B793-497A-BB89-292A10631351}" destId="{C60E8857-CA93-4AEB-B550-AF6AE61FDA3F}" srcOrd="3" destOrd="0" parTransId="{F97F04B7-F6CD-4A9C-9D74-BE78A7DBB76F}" sibTransId="{F5886AD7-3746-4CC8-94FE-967ADB32A79B}"/>
    <dgm:cxn modelId="{D602B424-57C9-461A-8D00-A170B301A8B9}" type="presOf" srcId="{E384742C-24C6-4DD9-8560-120AA4F9443C}" destId="{C05E5CB0-0BFF-45F1-B626-1B754823748C}" srcOrd="0" destOrd="0" presId="urn:microsoft.com/office/officeart/2005/8/layout/process1"/>
    <dgm:cxn modelId="{26E61F22-078F-4EA1-9FC3-6B904742FA5F}" type="presOf" srcId="{9906D508-C853-4773-AFCE-A60DC83F078E}" destId="{3A0456B4-81F7-4BBA-BEED-68F6EFCE7191}" srcOrd="0" destOrd="0" presId="urn:microsoft.com/office/officeart/2005/8/layout/process1"/>
    <dgm:cxn modelId="{0869D76A-5376-4937-9237-09E6C8E6C68C}" srcId="{73880CC0-B793-497A-BB89-292A10631351}" destId="{56BF0E21-CA6C-41FA-946A-0DFF44CB4710}" srcOrd="2" destOrd="0" parTransId="{99D8BE3E-0A0C-4301-A71C-78556B9370DA}" sibTransId="{BDFD0A2A-1E26-498B-8191-E25AB86DD144}"/>
    <dgm:cxn modelId="{312A65A6-75D8-432B-9C24-93D2EF640D63}" type="presOf" srcId="{C9FB6F2C-670C-4588-93E4-A10384E49C90}" destId="{3BAB576A-E142-460F-BC1E-A85D378228DD}" srcOrd="0" destOrd="0" presId="urn:microsoft.com/office/officeart/2005/8/layout/process1"/>
    <dgm:cxn modelId="{5CD9AD4E-D60F-4988-8B0D-B6273AECB2C6}" type="presOf" srcId="{BDFD0A2A-1E26-498B-8191-E25AB86DD144}" destId="{16B52C9A-6646-431A-AB7C-BD6781E5CC04}" srcOrd="0" destOrd="0" presId="urn:microsoft.com/office/officeart/2005/8/layout/process1"/>
    <dgm:cxn modelId="{88D8EB5D-C702-4E1E-8887-E424209B4711}" type="presOf" srcId="{C60E8857-CA93-4AEB-B550-AF6AE61FDA3F}" destId="{73DBC9D2-AFB0-48D8-9D40-7289E6F3E401}" srcOrd="0" destOrd="0" presId="urn:microsoft.com/office/officeart/2005/8/layout/process1"/>
    <dgm:cxn modelId="{DA819993-83FD-4D9B-B717-EDA27210EC59}" srcId="{73880CC0-B793-497A-BB89-292A10631351}" destId="{C9FB6F2C-670C-4588-93E4-A10384E49C90}" srcOrd="4" destOrd="0" parTransId="{79ACCDF3-511C-46A7-9821-6B2F8058E550}" sibTransId="{DFB74B65-6C58-4F87-8DE5-2325894DA9ED}"/>
    <dgm:cxn modelId="{2CDC9140-3A9A-41DF-B28B-FBEFD1121352}" type="presOf" srcId="{1A3A5156-EC58-4D4C-ACD5-526E86D1D8F0}" destId="{35ADE739-C831-427B-8BDD-B534B272339E}" srcOrd="0" destOrd="0" presId="urn:microsoft.com/office/officeart/2005/8/layout/process1"/>
    <dgm:cxn modelId="{6D4393CB-1318-4909-9485-9F3D67A9B8D4}" type="presOf" srcId="{BDFD0A2A-1E26-498B-8191-E25AB86DD144}" destId="{AE57317E-03E5-4B99-BA3E-531EAD48EF10}" srcOrd="1" destOrd="0" presId="urn:microsoft.com/office/officeart/2005/8/layout/process1"/>
    <dgm:cxn modelId="{38107C6E-65BA-4C89-BD6A-BD6C56110EB7}" type="presOf" srcId="{9906D508-C853-4773-AFCE-A60DC83F078E}" destId="{035FB794-5103-41F6-8373-6B2AC048A613}" srcOrd="1" destOrd="0" presId="urn:microsoft.com/office/officeart/2005/8/layout/process1"/>
    <dgm:cxn modelId="{B97743D2-7F5D-4FF4-9E75-58AB9B7ADB0A}" type="presOf" srcId="{F5886AD7-3746-4CC8-94FE-967ADB32A79B}" destId="{E04F5344-64B6-4702-96D2-183793D68F06}" srcOrd="0" destOrd="0" presId="urn:microsoft.com/office/officeart/2005/8/layout/process1"/>
    <dgm:cxn modelId="{8AA84AD8-E0E0-4FF2-997A-D7763F8A432A}" type="presOf" srcId="{73880CC0-B793-497A-BB89-292A10631351}" destId="{B27EFA52-A643-4609-B696-7CBE10F1F9F5}" srcOrd="0" destOrd="0" presId="urn:microsoft.com/office/officeart/2005/8/layout/process1"/>
    <dgm:cxn modelId="{51365DA2-891D-48AA-B1D7-D8D6B77DADA1}" type="presOf" srcId="{F5886AD7-3746-4CC8-94FE-967ADB32A79B}" destId="{3F96C2DA-7858-4462-B02B-699416D2633F}" srcOrd="1" destOrd="0" presId="urn:microsoft.com/office/officeart/2005/8/layout/process1"/>
    <dgm:cxn modelId="{8DB0B634-79B7-47F1-94C5-759C2667AC0A}" type="presOf" srcId="{BD1417D0-94BF-483B-9A90-2BF42FE48015}" destId="{C595942C-04E8-4D81-9A14-9D80ED1BAAA5}" srcOrd="0" destOrd="0" presId="urn:microsoft.com/office/officeart/2005/8/layout/process1"/>
    <dgm:cxn modelId="{93A0E261-B1E9-4D13-BEEE-3E66866A27EE}" type="presParOf" srcId="{B27EFA52-A643-4609-B696-7CBE10F1F9F5}" destId="{C595942C-04E8-4D81-9A14-9D80ED1BAAA5}" srcOrd="0" destOrd="0" presId="urn:microsoft.com/office/officeart/2005/8/layout/process1"/>
    <dgm:cxn modelId="{BB7C8757-31E7-449B-9E8A-91E6A41191CF}" type="presParOf" srcId="{B27EFA52-A643-4609-B696-7CBE10F1F9F5}" destId="{C05E5CB0-0BFF-45F1-B626-1B754823748C}" srcOrd="1" destOrd="0" presId="urn:microsoft.com/office/officeart/2005/8/layout/process1"/>
    <dgm:cxn modelId="{F3538ED6-39E7-4170-B83D-AC60613C0311}" type="presParOf" srcId="{C05E5CB0-0BFF-45F1-B626-1B754823748C}" destId="{785D0187-A93D-4913-8507-1A2A1573E8CF}" srcOrd="0" destOrd="0" presId="urn:microsoft.com/office/officeart/2005/8/layout/process1"/>
    <dgm:cxn modelId="{82A4B950-E4EA-4D31-84EA-DC296F090CA8}" type="presParOf" srcId="{B27EFA52-A643-4609-B696-7CBE10F1F9F5}" destId="{35ADE739-C831-427B-8BDD-B534B272339E}" srcOrd="2" destOrd="0" presId="urn:microsoft.com/office/officeart/2005/8/layout/process1"/>
    <dgm:cxn modelId="{B96EAB0C-0313-4D63-ADB8-0A897E4C4294}" type="presParOf" srcId="{B27EFA52-A643-4609-B696-7CBE10F1F9F5}" destId="{3A0456B4-81F7-4BBA-BEED-68F6EFCE7191}" srcOrd="3" destOrd="0" presId="urn:microsoft.com/office/officeart/2005/8/layout/process1"/>
    <dgm:cxn modelId="{E63D608A-4299-4F8F-A5D1-5B1D6CFAC653}" type="presParOf" srcId="{3A0456B4-81F7-4BBA-BEED-68F6EFCE7191}" destId="{035FB794-5103-41F6-8373-6B2AC048A613}" srcOrd="0" destOrd="0" presId="urn:microsoft.com/office/officeart/2005/8/layout/process1"/>
    <dgm:cxn modelId="{FFB48BE5-3EBF-42A9-8926-8D2C8ECDD113}" type="presParOf" srcId="{B27EFA52-A643-4609-B696-7CBE10F1F9F5}" destId="{173BDF88-FB3C-4413-921C-AA10358B7507}" srcOrd="4" destOrd="0" presId="urn:microsoft.com/office/officeart/2005/8/layout/process1"/>
    <dgm:cxn modelId="{A8DB9773-7017-450E-BB58-C7957805472B}" type="presParOf" srcId="{B27EFA52-A643-4609-B696-7CBE10F1F9F5}" destId="{16B52C9A-6646-431A-AB7C-BD6781E5CC04}" srcOrd="5" destOrd="0" presId="urn:microsoft.com/office/officeart/2005/8/layout/process1"/>
    <dgm:cxn modelId="{D3FF589F-D7D6-40A5-A51E-855D4D6751EB}" type="presParOf" srcId="{16B52C9A-6646-431A-AB7C-BD6781E5CC04}" destId="{AE57317E-03E5-4B99-BA3E-531EAD48EF10}" srcOrd="0" destOrd="0" presId="urn:microsoft.com/office/officeart/2005/8/layout/process1"/>
    <dgm:cxn modelId="{D58414F2-8BA5-45A1-B741-3EB2474AB15C}" type="presParOf" srcId="{B27EFA52-A643-4609-B696-7CBE10F1F9F5}" destId="{73DBC9D2-AFB0-48D8-9D40-7289E6F3E401}" srcOrd="6" destOrd="0" presId="urn:microsoft.com/office/officeart/2005/8/layout/process1"/>
    <dgm:cxn modelId="{099D6C2B-2A90-44E3-9856-5DB190E21D6B}" type="presParOf" srcId="{B27EFA52-A643-4609-B696-7CBE10F1F9F5}" destId="{E04F5344-64B6-4702-96D2-183793D68F06}" srcOrd="7" destOrd="0" presId="urn:microsoft.com/office/officeart/2005/8/layout/process1"/>
    <dgm:cxn modelId="{D89687F7-5400-444A-BFCB-EA46D8E6577A}" type="presParOf" srcId="{E04F5344-64B6-4702-96D2-183793D68F06}" destId="{3F96C2DA-7858-4462-B02B-699416D2633F}" srcOrd="0" destOrd="0" presId="urn:microsoft.com/office/officeart/2005/8/layout/process1"/>
    <dgm:cxn modelId="{C44F17E0-0228-4A51-9564-8DF1C0ABC62E}" type="presParOf" srcId="{B27EFA52-A643-4609-B696-7CBE10F1F9F5}" destId="{3BAB576A-E142-460F-BC1E-A85D378228DD}" srcOrd="8"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0876AE-98FC-48C1-9CE1-EBC01574EC71}" type="doc">
      <dgm:prSet loTypeId="urn:microsoft.com/office/officeart/2005/8/layout/process1" loCatId="process" qsTypeId="urn:microsoft.com/office/officeart/2005/8/quickstyle/simple1" qsCatId="simple" csTypeId="urn:microsoft.com/office/officeart/2005/8/colors/accent0_1" csCatId="mainScheme" phldr="1"/>
      <dgm:spPr/>
    </dgm:pt>
    <dgm:pt modelId="{0619B232-F2CC-4DE1-A0DD-159E246F5071}">
      <dgm:prSet phldrT="[Testo]" custT="1"/>
      <dgm:spPr/>
      <dgm:t>
        <a:bodyPr/>
        <a:lstStyle/>
        <a:p>
          <a:r>
            <a:rPr lang="it-IT" sz="1800" b="1" dirty="0" smtClean="0">
              <a:latin typeface="Agency FB" pitchFamily="34" charset="0"/>
            </a:rPr>
            <a:t>Istruzione</a:t>
          </a:r>
          <a:r>
            <a:rPr lang="it-IT" sz="2000" dirty="0" smtClean="0">
              <a:latin typeface="Cavolini"/>
            </a:rPr>
            <a:t> </a:t>
          </a:r>
          <a:r>
            <a:rPr lang="it-IT" sz="1800" b="1" dirty="0">
              <a:latin typeface="Agency FB" pitchFamily="34" charset="0"/>
            </a:rPr>
            <a:t>tecnica</a:t>
          </a:r>
        </a:p>
      </dgm:t>
    </dgm:pt>
    <dgm:pt modelId="{85DA89C1-20C7-484B-A0F1-7401470A17C4}" type="parTrans" cxnId="{BFB9583E-238A-4D89-BACE-D35FCCB18E1E}">
      <dgm:prSet/>
      <dgm:spPr/>
      <dgm:t>
        <a:bodyPr/>
        <a:lstStyle/>
        <a:p>
          <a:endParaRPr lang="it-IT"/>
        </a:p>
      </dgm:t>
    </dgm:pt>
    <dgm:pt modelId="{855BEACE-82BE-44E7-9286-76F7176529D2}" type="sibTrans" cxnId="{BFB9583E-238A-4D89-BACE-D35FCCB18E1E}">
      <dgm:prSet/>
      <dgm:spPr/>
      <dgm:t>
        <a:bodyPr/>
        <a:lstStyle/>
        <a:p>
          <a:endParaRPr lang="it-IT"/>
        </a:p>
      </dgm:t>
    </dgm:pt>
    <dgm:pt modelId="{BD257776-DDF8-4730-BE96-D2F2E8D32C80}">
      <dgm:prSet phldrT="[Testo]" custT="1"/>
      <dgm:spPr/>
      <dgm:t>
        <a:bodyPr/>
        <a:lstStyle/>
        <a:p>
          <a:r>
            <a:rPr lang="it-IT" sz="1800" b="1" dirty="0">
              <a:latin typeface="Agency FB" pitchFamily="34" charset="0"/>
            </a:rPr>
            <a:t>Tecnologico</a:t>
          </a:r>
        </a:p>
      </dgm:t>
    </dgm:pt>
    <dgm:pt modelId="{7B3DDEA4-08FE-4678-902C-F15671557573}" type="parTrans" cxnId="{9B8AEB87-E5FC-45E3-86DB-30C95848C208}">
      <dgm:prSet/>
      <dgm:spPr/>
      <dgm:t>
        <a:bodyPr/>
        <a:lstStyle/>
        <a:p>
          <a:endParaRPr lang="it-IT"/>
        </a:p>
      </dgm:t>
    </dgm:pt>
    <dgm:pt modelId="{CB4CAD8B-CA3F-4AE4-8F4E-8845ACEAF6EF}" type="sibTrans" cxnId="{9B8AEB87-E5FC-45E3-86DB-30C95848C208}">
      <dgm:prSet/>
      <dgm:spPr/>
      <dgm:t>
        <a:bodyPr/>
        <a:lstStyle/>
        <a:p>
          <a:endParaRPr lang="it-IT"/>
        </a:p>
      </dgm:t>
    </dgm:pt>
    <dgm:pt modelId="{C7EB2DD8-DF27-47F8-856C-5EB48A6D16D6}">
      <dgm:prSet phldrT="[Testo]" custT="1"/>
      <dgm:spPr/>
      <dgm:t>
        <a:bodyPr/>
        <a:lstStyle/>
        <a:p>
          <a:r>
            <a:rPr lang="it-IT" sz="1800" b="1" dirty="0">
              <a:latin typeface="Agency FB" pitchFamily="34" charset="0"/>
            </a:rPr>
            <a:t>aereo, navale, impianti marittimi</a:t>
          </a:r>
        </a:p>
      </dgm:t>
    </dgm:pt>
    <dgm:pt modelId="{891C1C69-7E80-4A17-99EB-78019C70DF7F}" type="parTrans" cxnId="{A70A58D1-B091-4D67-BBA2-5373221B1026}">
      <dgm:prSet/>
      <dgm:spPr/>
      <dgm:t>
        <a:bodyPr/>
        <a:lstStyle/>
        <a:p>
          <a:endParaRPr lang="it-IT"/>
        </a:p>
      </dgm:t>
    </dgm:pt>
    <dgm:pt modelId="{49C1791D-0F2E-48DB-9F34-B61D00FF2C37}" type="sibTrans" cxnId="{A70A58D1-B091-4D67-BBA2-5373221B1026}">
      <dgm:prSet/>
      <dgm:spPr/>
      <dgm:t>
        <a:bodyPr/>
        <a:lstStyle/>
        <a:p>
          <a:endParaRPr lang="it-IT"/>
        </a:p>
      </dgm:t>
    </dgm:pt>
    <dgm:pt modelId="{AF0B2F12-2FF4-47D4-8094-049B54AF12E6}">
      <dgm:prSet custT="1"/>
      <dgm:spPr/>
      <dgm:t>
        <a:bodyPr/>
        <a:lstStyle/>
        <a:p>
          <a:r>
            <a:rPr lang="it-IT" sz="1800" b="1" dirty="0">
              <a:latin typeface="Agency FB" pitchFamily="34" charset="0"/>
            </a:rPr>
            <a:t>Trasporti</a:t>
          </a:r>
          <a:r>
            <a:rPr lang="it-IT" sz="2400" dirty="0"/>
            <a:t> </a:t>
          </a:r>
          <a:r>
            <a:rPr lang="it-IT" sz="1800" b="1" dirty="0">
              <a:latin typeface="Agency FB" pitchFamily="34" charset="0"/>
            </a:rPr>
            <a:t>e</a:t>
          </a:r>
          <a:r>
            <a:rPr lang="it-IT" sz="1800" dirty="0">
              <a:latin typeface="Agency FB" pitchFamily="34" charset="0"/>
            </a:rPr>
            <a:t> </a:t>
          </a:r>
          <a:r>
            <a:rPr lang="it-IT" sz="1800" b="1" dirty="0">
              <a:latin typeface="Agency FB" pitchFamily="34" charset="0"/>
            </a:rPr>
            <a:t>logistica</a:t>
          </a:r>
        </a:p>
      </dgm:t>
    </dgm:pt>
    <dgm:pt modelId="{0127B32B-5D6E-4833-A419-08176B59998F}" type="parTrans" cxnId="{8EA75118-789C-408C-A5DC-15F01DC03725}">
      <dgm:prSet/>
      <dgm:spPr/>
      <dgm:t>
        <a:bodyPr/>
        <a:lstStyle/>
        <a:p>
          <a:endParaRPr lang="it-IT"/>
        </a:p>
      </dgm:t>
    </dgm:pt>
    <dgm:pt modelId="{B38AEB26-7E44-4ED5-B7C3-B5ACB87CF179}" type="sibTrans" cxnId="{8EA75118-789C-408C-A5DC-15F01DC03725}">
      <dgm:prSet/>
      <dgm:spPr/>
      <dgm:t>
        <a:bodyPr/>
        <a:lstStyle/>
        <a:p>
          <a:endParaRPr lang="it-IT"/>
        </a:p>
      </dgm:t>
    </dgm:pt>
    <dgm:pt modelId="{25E2E98A-DA6F-4844-827F-C84CA6280C8F}">
      <dgm:prSet custT="1"/>
      <dgm:spPr/>
      <dgm:t>
        <a:bodyPr/>
        <a:lstStyle/>
        <a:p>
          <a:r>
            <a:rPr lang="it-IT" sz="1800" b="1" dirty="0">
              <a:latin typeface="Agency FB" pitchFamily="34" charset="0"/>
            </a:rPr>
            <a:t>Conduzione</a:t>
          </a:r>
          <a:r>
            <a:rPr lang="it-IT" sz="1800" dirty="0">
              <a:latin typeface="Agency FB" pitchFamily="34" charset="0"/>
            </a:rPr>
            <a:t> </a:t>
          </a:r>
          <a:r>
            <a:rPr lang="it-IT" sz="1800" b="1" dirty="0">
              <a:latin typeface="Agency FB" pitchFamily="34" charset="0"/>
            </a:rPr>
            <a:t>del mezzo </a:t>
          </a:r>
        </a:p>
      </dgm:t>
    </dgm:pt>
    <dgm:pt modelId="{FFB5D3B7-1874-48BD-A50B-A5D65D97FCC1}" type="parTrans" cxnId="{B655B68A-6371-4060-A4DB-CFB8A65343DF}">
      <dgm:prSet/>
      <dgm:spPr/>
      <dgm:t>
        <a:bodyPr/>
        <a:lstStyle/>
        <a:p>
          <a:endParaRPr lang="it-IT"/>
        </a:p>
      </dgm:t>
    </dgm:pt>
    <dgm:pt modelId="{FD29F66D-18FA-4246-9CCC-7515DC08ECFD}" type="sibTrans" cxnId="{B655B68A-6371-4060-A4DB-CFB8A65343DF}">
      <dgm:prSet/>
      <dgm:spPr/>
      <dgm:t>
        <a:bodyPr/>
        <a:lstStyle/>
        <a:p>
          <a:endParaRPr lang="it-IT"/>
        </a:p>
      </dgm:t>
    </dgm:pt>
    <dgm:pt modelId="{28C266E8-D0D2-4F02-BE3D-040A7F923618}" type="pres">
      <dgm:prSet presAssocID="{B30876AE-98FC-48C1-9CE1-EBC01574EC71}" presName="Name0" presStyleCnt="0">
        <dgm:presLayoutVars>
          <dgm:dir/>
          <dgm:resizeHandles val="exact"/>
        </dgm:presLayoutVars>
      </dgm:prSet>
      <dgm:spPr/>
    </dgm:pt>
    <dgm:pt modelId="{A3A861D5-7DE9-414C-AFF4-3C4F23D8A35F}" type="pres">
      <dgm:prSet presAssocID="{0619B232-F2CC-4DE1-A0DD-159E246F5071}" presName="node" presStyleLbl="node1" presStyleIdx="0" presStyleCnt="5">
        <dgm:presLayoutVars>
          <dgm:bulletEnabled val="1"/>
        </dgm:presLayoutVars>
      </dgm:prSet>
      <dgm:spPr/>
      <dgm:t>
        <a:bodyPr/>
        <a:lstStyle/>
        <a:p>
          <a:endParaRPr lang="it-IT"/>
        </a:p>
      </dgm:t>
    </dgm:pt>
    <dgm:pt modelId="{2B522828-0C0E-4623-83FD-3FC1E3855ADE}" type="pres">
      <dgm:prSet presAssocID="{855BEACE-82BE-44E7-9286-76F7176529D2}" presName="sibTrans" presStyleLbl="sibTrans2D1" presStyleIdx="0" presStyleCnt="4"/>
      <dgm:spPr/>
      <dgm:t>
        <a:bodyPr/>
        <a:lstStyle/>
        <a:p>
          <a:endParaRPr lang="it-IT"/>
        </a:p>
      </dgm:t>
    </dgm:pt>
    <dgm:pt modelId="{94D39738-EEBA-44FB-A87A-D582C4EF6D65}" type="pres">
      <dgm:prSet presAssocID="{855BEACE-82BE-44E7-9286-76F7176529D2}" presName="connectorText" presStyleLbl="sibTrans2D1" presStyleIdx="0" presStyleCnt="4"/>
      <dgm:spPr/>
      <dgm:t>
        <a:bodyPr/>
        <a:lstStyle/>
        <a:p>
          <a:endParaRPr lang="it-IT"/>
        </a:p>
      </dgm:t>
    </dgm:pt>
    <dgm:pt modelId="{140794EA-62F9-44D4-939B-570BED9EE464}" type="pres">
      <dgm:prSet presAssocID="{BD257776-DDF8-4730-BE96-D2F2E8D32C80}" presName="node" presStyleLbl="node1" presStyleIdx="1" presStyleCnt="5">
        <dgm:presLayoutVars>
          <dgm:bulletEnabled val="1"/>
        </dgm:presLayoutVars>
      </dgm:prSet>
      <dgm:spPr/>
      <dgm:t>
        <a:bodyPr/>
        <a:lstStyle/>
        <a:p>
          <a:endParaRPr lang="it-IT"/>
        </a:p>
      </dgm:t>
    </dgm:pt>
    <dgm:pt modelId="{17E593E1-72F5-441E-B9D8-C7283F4C9FDB}" type="pres">
      <dgm:prSet presAssocID="{CB4CAD8B-CA3F-4AE4-8F4E-8845ACEAF6EF}" presName="sibTrans" presStyleLbl="sibTrans2D1" presStyleIdx="1" presStyleCnt="4"/>
      <dgm:spPr/>
      <dgm:t>
        <a:bodyPr/>
        <a:lstStyle/>
        <a:p>
          <a:endParaRPr lang="it-IT"/>
        </a:p>
      </dgm:t>
    </dgm:pt>
    <dgm:pt modelId="{3825181E-F0A5-4446-AE72-AE199CDC19BB}" type="pres">
      <dgm:prSet presAssocID="{CB4CAD8B-CA3F-4AE4-8F4E-8845ACEAF6EF}" presName="connectorText" presStyleLbl="sibTrans2D1" presStyleIdx="1" presStyleCnt="4"/>
      <dgm:spPr/>
      <dgm:t>
        <a:bodyPr/>
        <a:lstStyle/>
        <a:p>
          <a:endParaRPr lang="it-IT"/>
        </a:p>
      </dgm:t>
    </dgm:pt>
    <dgm:pt modelId="{F3033E90-6611-4DAE-9148-76BA9BB6462F}" type="pres">
      <dgm:prSet presAssocID="{AF0B2F12-2FF4-47D4-8094-049B54AF12E6}" presName="node" presStyleLbl="node1" presStyleIdx="2" presStyleCnt="5">
        <dgm:presLayoutVars>
          <dgm:bulletEnabled val="1"/>
        </dgm:presLayoutVars>
      </dgm:prSet>
      <dgm:spPr/>
      <dgm:t>
        <a:bodyPr/>
        <a:lstStyle/>
        <a:p>
          <a:endParaRPr lang="it-IT"/>
        </a:p>
      </dgm:t>
    </dgm:pt>
    <dgm:pt modelId="{4CDC032C-DBF9-47B0-9454-32BD822C70A1}" type="pres">
      <dgm:prSet presAssocID="{B38AEB26-7E44-4ED5-B7C3-B5ACB87CF179}" presName="sibTrans" presStyleLbl="sibTrans2D1" presStyleIdx="2" presStyleCnt="4"/>
      <dgm:spPr/>
      <dgm:t>
        <a:bodyPr/>
        <a:lstStyle/>
        <a:p>
          <a:endParaRPr lang="it-IT"/>
        </a:p>
      </dgm:t>
    </dgm:pt>
    <dgm:pt modelId="{23F65C61-78AB-4B9E-B954-10FCFF526A9E}" type="pres">
      <dgm:prSet presAssocID="{B38AEB26-7E44-4ED5-B7C3-B5ACB87CF179}" presName="connectorText" presStyleLbl="sibTrans2D1" presStyleIdx="2" presStyleCnt="4"/>
      <dgm:spPr/>
      <dgm:t>
        <a:bodyPr/>
        <a:lstStyle/>
        <a:p>
          <a:endParaRPr lang="it-IT"/>
        </a:p>
      </dgm:t>
    </dgm:pt>
    <dgm:pt modelId="{48018DD6-5777-4DA2-A1D3-621ADE706C0F}" type="pres">
      <dgm:prSet presAssocID="{25E2E98A-DA6F-4844-827F-C84CA6280C8F}" presName="node" presStyleLbl="node1" presStyleIdx="3" presStyleCnt="5">
        <dgm:presLayoutVars>
          <dgm:bulletEnabled val="1"/>
        </dgm:presLayoutVars>
      </dgm:prSet>
      <dgm:spPr/>
      <dgm:t>
        <a:bodyPr/>
        <a:lstStyle/>
        <a:p>
          <a:endParaRPr lang="it-IT"/>
        </a:p>
      </dgm:t>
    </dgm:pt>
    <dgm:pt modelId="{710A6268-927A-44F5-BCDD-865D131B902E}" type="pres">
      <dgm:prSet presAssocID="{FD29F66D-18FA-4246-9CCC-7515DC08ECFD}" presName="sibTrans" presStyleLbl="sibTrans2D1" presStyleIdx="3" presStyleCnt="4"/>
      <dgm:spPr/>
      <dgm:t>
        <a:bodyPr/>
        <a:lstStyle/>
        <a:p>
          <a:endParaRPr lang="it-IT"/>
        </a:p>
      </dgm:t>
    </dgm:pt>
    <dgm:pt modelId="{D923D001-6D91-459C-88A5-4BD0557173EA}" type="pres">
      <dgm:prSet presAssocID="{FD29F66D-18FA-4246-9CCC-7515DC08ECFD}" presName="connectorText" presStyleLbl="sibTrans2D1" presStyleIdx="3" presStyleCnt="4"/>
      <dgm:spPr/>
      <dgm:t>
        <a:bodyPr/>
        <a:lstStyle/>
        <a:p>
          <a:endParaRPr lang="it-IT"/>
        </a:p>
      </dgm:t>
    </dgm:pt>
    <dgm:pt modelId="{8572ACF3-C64D-4D0F-8CAE-673086FFEA55}" type="pres">
      <dgm:prSet presAssocID="{C7EB2DD8-DF27-47F8-856C-5EB48A6D16D6}" presName="node" presStyleLbl="node1" presStyleIdx="4" presStyleCnt="5">
        <dgm:presLayoutVars>
          <dgm:bulletEnabled val="1"/>
        </dgm:presLayoutVars>
      </dgm:prSet>
      <dgm:spPr/>
      <dgm:t>
        <a:bodyPr/>
        <a:lstStyle/>
        <a:p>
          <a:endParaRPr lang="it-IT"/>
        </a:p>
      </dgm:t>
    </dgm:pt>
  </dgm:ptLst>
  <dgm:cxnLst>
    <dgm:cxn modelId="{52DE074B-8844-40D2-A367-5592363829A3}" type="presOf" srcId="{25E2E98A-DA6F-4844-827F-C84CA6280C8F}" destId="{48018DD6-5777-4DA2-A1D3-621ADE706C0F}" srcOrd="0" destOrd="0" presId="urn:microsoft.com/office/officeart/2005/8/layout/process1"/>
    <dgm:cxn modelId="{61253D53-24C4-4A8B-A973-93890BAF8DF9}" type="presOf" srcId="{AF0B2F12-2FF4-47D4-8094-049B54AF12E6}" destId="{F3033E90-6611-4DAE-9148-76BA9BB6462F}" srcOrd="0" destOrd="0" presId="urn:microsoft.com/office/officeart/2005/8/layout/process1"/>
    <dgm:cxn modelId="{3D6D8DA4-3389-42E4-A3D0-84AC07293BFF}" type="presOf" srcId="{FD29F66D-18FA-4246-9CCC-7515DC08ECFD}" destId="{710A6268-927A-44F5-BCDD-865D131B902E}" srcOrd="0" destOrd="0" presId="urn:microsoft.com/office/officeart/2005/8/layout/process1"/>
    <dgm:cxn modelId="{8EA75118-789C-408C-A5DC-15F01DC03725}" srcId="{B30876AE-98FC-48C1-9CE1-EBC01574EC71}" destId="{AF0B2F12-2FF4-47D4-8094-049B54AF12E6}" srcOrd="2" destOrd="0" parTransId="{0127B32B-5D6E-4833-A419-08176B59998F}" sibTransId="{B38AEB26-7E44-4ED5-B7C3-B5ACB87CF179}"/>
    <dgm:cxn modelId="{B655B68A-6371-4060-A4DB-CFB8A65343DF}" srcId="{B30876AE-98FC-48C1-9CE1-EBC01574EC71}" destId="{25E2E98A-DA6F-4844-827F-C84CA6280C8F}" srcOrd="3" destOrd="0" parTransId="{FFB5D3B7-1874-48BD-A50B-A5D65D97FCC1}" sibTransId="{FD29F66D-18FA-4246-9CCC-7515DC08ECFD}"/>
    <dgm:cxn modelId="{79B8280E-6DA6-41F7-BB3F-16E8F5C68BAF}" type="presOf" srcId="{B38AEB26-7E44-4ED5-B7C3-B5ACB87CF179}" destId="{4CDC032C-DBF9-47B0-9454-32BD822C70A1}" srcOrd="0" destOrd="0" presId="urn:microsoft.com/office/officeart/2005/8/layout/process1"/>
    <dgm:cxn modelId="{A70A58D1-B091-4D67-BBA2-5373221B1026}" srcId="{B30876AE-98FC-48C1-9CE1-EBC01574EC71}" destId="{C7EB2DD8-DF27-47F8-856C-5EB48A6D16D6}" srcOrd="4" destOrd="0" parTransId="{891C1C69-7E80-4A17-99EB-78019C70DF7F}" sibTransId="{49C1791D-0F2E-48DB-9F34-B61D00FF2C37}"/>
    <dgm:cxn modelId="{8AAFEC77-4DA7-42D3-8972-27AE5FB811EC}" type="presOf" srcId="{B38AEB26-7E44-4ED5-B7C3-B5ACB87CF179}" destId="{23F65C61-78AB-4B9E-B954-10FCFF526A9E}" srcOrd="1" destOrd="0" presId="urn:microsoft.com/office/officeart/2005/8/layout/process1"/>
    <dgm:cxn modelId="{6879C539-3ED5-41B5-9A38-1D9F524DAE81}" type="presOf" srcId="{FD29F66D-18FA-4246-9CCC-7515DC08ECFD}" destId="{D923D001-6D91-459C-88A5-4BD0557173EA}" srcOrd="1" destOrd="0" presId="urn:microsoft.com/office/officeart/2005/8/layout/process1"/>
    <dgm:cxn modelId="{AF1EF179-95C1-4B97-9C09-ABC8653E6D81}" type="presOf" srcId="{CB4CAD8B-CA3F-4AE4-8F4E-8845ACEAF6EF}" destId="{3825181E-F0A5-4446-AE72-AE199CDC19BB}" srcOrd="1" destOrd="0" presId="urn:microsoft.com/office/officeart/2005/8/layout/process1"/>
    <dgm:cxn modelId="{14DAE7B5-6F6E-4A6F-9CA6-B206E531CFDB}" type="presOf" srcId="{BD257776-DDF8-4730-BE96-D2F2E8D32C80}" destId="{140794EA-62F9-44D4-939B-570BED9EE464}" srcOrd="0" destOrd="0" presId="urn:microsoft.com/office/officeart/2005/8/layout/process1"/>
    <dgm:cxn modelId="{E9AFAB23-4868-4042-BEA7-229EB966E4A4}" type="presOf" srcId="{C7EB2DD8-DF27-47F8-856C-5EB48A6D16D6}" destId="{8572ACF3-C64D-4D0F-8CAE-673086FFEA55}" srcOrd="0" destOrd="0" presId="urn:microsoft.com/office/officeart/2005/8/layout/process1"/>
    <dgm:cxn modelId="{062FB2A3-4165-459C-9049-592469A89E2C}" type="presOf" srcId="{855BEACE-82BE-44E7-9286-76F7176529D2}" destId="{2B522828-0C0E-4623-83FD-3FC1E3855ADE}" srcOrd="0" destOrd="0" presId="urn:microsoft.com/office/officeart/2005/8/layout/process1"/>
    <dgm:cxn modelId="{F026F81C-A7BB-4F84-871C-4A2DDDBEEC1D}" type="presOf" srcId="{CB4CAD8B-CA3F-4AE4-8F4E-8845ACEAF6EF}" destId="{17E593E1-72F5-441E-B9D8-C7283F4C9FDB}" srcOrd="0" destOrd="0" presId="urn:microsoft.com/office/officeart/2005/8/layout/process1"/>
    <dgm:cxn modelId="{6ACE834D-3967-4745-8598-10E66015E939}" type="presOf" srcId="{0619B232-F2CC-4DE1-A0DD-159E246F5071}" destId="{A3A861D5-7DE9-414C-AFF4-3C4F23D8A35F}" srcOrd="0" destOrd="0" presId="urn:microsoft.com/office/officeart/2005/8/layout/process1"/>
    <dgm:cxn modelId="{9D30F755-A92D-4346-97E8-441C93BEF182}" type="presOf" srcId="{B30876AE-98FC-48C1-9CE1-EBC01574EC71}" destId="{28C266E8-D0D2-4F02-BE3D-040A7F923618}" srcOrd="0" destOrd="0" presId="urn:microsoft.com/office/officeart/2005/8/layout/process1"/>
    <dgm:cxn modelId="{9B8AEB87-E5FC-45E3-86DB-30C95848C208}" srcId="{B30876AE-98FC-48C1-9CE1-EBC01574EC71}" destId="{BD257776-DDF8-4730-BE96-D2F2E8D32C80}" srcOrd="1" destOrd="0" parTransId="{7B3DDEA4-08FE-4678-902C-F15671557573}" sibTransId="{CB4CAD8B-CA3F-4AE4-8F4E-8845ACEAF6EF}"/>
    <dgm:cxn modelId="{BFB9583E-238A-4D89-BACE-D35FCCB18E1E}" srcId="{B30876AE-98FC-48C1-9CE1-EBC01574EC71}" destId="{0619B232-F2CC-4DE1-A0DD-159E246F5071}" srcOrd="0" destOrd="0" parTransId="{85DA89C1-20C7-484B-A0F1-7401470A17C4}" sibTransId="{855BEACE-82BE-44E7-9286-76F7176529D2}"/>
    <dgm:cxn modelId="{ED4C732A-DF71-44E9-B8EC-E8D5567550C2}" type="presOf" srcId="{855BEACE-82BE-44E7-9286-76F7176529D2}" destId="{94D39738-EEBA-44FB-A87A-D582C4EF6D65}" srcOrd="1" destOrd="0" presId="urn:microsoft.com/office/officeart/2005/8/layout/process1"/>
    <dgm:cxn modelId="{A265FB81-C292-4894-9B4A-45A3FA3F2717}" type="presParOf" srcId="{28C266E8-D0D2-4F02-BE3D-040A7F923618}" destId="{A3A861D5-7DE9-414C-AFF4-3C4F23D8A35F}" srcOrd="0" destOrd="0" presId="urn:microsoft.com/office/officeart/2005/8/layout/process1"/>
    <dgm:cxn modelId="{E4D1B109-327D-4334-A4FC-3FC00E5D3EDA}" type="presParOf" srcId="{28C266E8-D0D2-4F02-BE3D-040A7F923618}" destId="{2B522828-0C0E-4623-83FD-3FC1E3855ADE}" srcOrd="1" destOrd="0" presId="urn:microsoft.com/office/officeart/2005/8/layout/process1"/>
    <dgm:cxn modelId="{09D5B03A-3596-419F-A3F9-79DB1EBC3559}" type="presParOf" srcId="{2B522828-0C0E-4623-83FD-3FC1E3855ADE}" destId="{94D39738-EEBA-44FB-A87A-D582C4EF6D65}" srcOrd="0" destOrd="0" presId="urn:microsoft.com/office/officeart/2005/8/layout/process1"/>
    <dgm:cxn modelId="{B6A247E1-E605-487C-BEBA-18F56D626FFE}" type="presParOf" srcId="{28C266E8-D0D2-4F02-BE3D-040A7F923618}" destId="{140794EA-62F9-44D4-939B-570BED9EE464}" srcOrd="2" destOrd="0" presId="urn:microsoft.com/office/officeart/2005/8/layout/process1"/>
    <dgm:cxn modelId="{4141F8F3-8649-4915-91CB-704A40B77039}" type="presParOf" srcId="{28C266E8-D0D2-4F02-BE3D-040A7F923618}" destId="{17E593E1-72F5-441E-B9D8-C7283F4C9FDB}" srcOrd="3" destOrd="0" presId="urn:microsoft.com/office/officeart/2005/8/layout/process1"/>
    <dgm:cxn modelId="{D4FA325F-D558-42CE-AC56-FA0688752768}" type="presParOf" srcId="{17E593E1-72F5-441E-B9D8-C7283F4C9FDB}" destId="{3825181E-F0A5-4446-AE72-AE199CDC19BB}" srcOrd="0" destOrd="0" presId="urn:microsoft.com/office/officeart/2005/8/layout/process1"/>
    <dgm:cxn modelId="{EE8CFC6D-B73A-486F-84FB-D26DA4CE6327}" type="presParOf" srcId="{28C266E8-D0D2-4F02-BE3D-040A7F923618}" destId="{F3033E90-6611-4DAE-9148-76BA9BB6462F}" srcOrd="4" destOrd="0" presId="urn:microsoft.com/office/officeart/2005/8/layout/process1"/>
    <dgm:cxn modelId="{7F67D16D-C844-4A84-A0EE-A4580667FF27}" type="presParOf" srcId="{28C266E8-D0D2-4F02-BE3D-040A7F923618}" destId="{4CDC032C-DBF9-47B0-9454-32BD822C70A1}" srcOrd="5" destOrd="0" presId="urn:microsoft.com/office/officeart/2005/8/layout/process1"/>
    <dgm:cxn modelId="{516165B3-37BB-40E4-B8CC-5AB735C311B5}" type="presParOf" srcId="{4CDC032C-DBF9-47B0-9454-32BD822C70A1}" destId="{23F65C61-78AB-4B9E-B954-10FCFF526A9E}" srcOrd="0" destOrd="0" presId="urn:microsoft.com/office/officeart/2005/8/layout/process1"/>
    <dgm:cxn modelId="{A4F83CE3-2D12-4583-A655-3F4C94473519}" type="presParOf" srcId="{28C266E8-D0D2-4F02-BE3D-040A7F923618}" destId="{48018DD6-5777-4DA2-A1D3-621ADE706C0F}" srcOrd="6" destOrd="0" presId="urn:microsoft.com/office/officeart/2005/8/layout/process1"/>
    <dgm:cxn modelId="{F8FCF8CD-54BB-4A4B-99E5-CABF3726B4EB}" type="presParOf" srcId="{28C266E8-D0D2-4F02-BE3D-040A7F923618}" destId="{710A6268-927A-44F5-BCDD-865D131B902E}" srcOrd="7" destOrd="0" presId="urn:microsoft.com/office/officeart/2005/8/layout/process1"/>
    <dgm:cxn modelId="{C911E192-4694-45A2-B696-19035833CD0C}" type="presParOf" srcId="{710A6268-927A-44F5-BCDD-865D131B902E}" destId="{D923D001-6D91-459C-88A5-4BD0557173EA}" srcOrd="0" destOrd="0" presId="urn:microsoft.com/office/officeart/2005/8/layout/process1"/>
    <dgm:cxn modelId="{D9410572-539D-4317-B877-921C4A0613CB}" type="presParOf" srcId="{28C266E8-D0D2-4F02-BE3D-040A7F923618}" destId="{8572ACF3-C64D-4D0F-8CAE-673086FFEA55}" srcOrd="8" destOrd="0" presId="urn:microsoft.com/office/officeart/2005/8/layout/process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7E8354-6EBE-49BE-B6D1-BC79C56423A8}">
      <dsp:nvSpPr>
        <dsp:cNvPr id="0" name=""/>
        <dsp:cNvSpPr/>
      </dsp:nvSpPr>
      <dsp:spPr>
        <a:xfrm>
          <a:off x="0" y="889152"/>
          <a:ext cx="478274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A343CB-BD3E-4454-B1E9-1192C3C3F55E}">
      <dsp:nvSpPr>
        <dsp:cNvPr id="0" name=""/>
        <dsp:cNvSpPr/>
      </dsp:nvSpPr>
      <dsp:spPr>
        <a:xfrm>
          <a:off x="217184" y="133678"/>
          <a:ext cx="4562009" cy="976874"/>
        </a:xfrm>
        <a:prstGeom prst="roundRect">
          <a:avLst/>
        </a:prstGeom>
        <a:solidFill>
          <a:srgbClr val="66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43" tIns="0" rIns="126543" bIns="0" numCol="1" spcCol="1270" anchor="ctr" anchorCtr="0">
          <a:noAutofit/>
        </a:bodyPr>
        <a:lstStyle/>
        <a:p>
          <a:pPr lvl="0" algn="l" defTabSz="977900">
            <a:lnSpc>
              <a:spcPct val="90000"/>
            </a:lnSpc>
            <a:spcBef>
              <a:spcPct val="0"/>
            </a:spcBef>
            <a:spcAft>
              <a:spcPct val="35000"/>
            </a:spcAft>
          </a:pPr>
          <a:r>
            <a:rPr lang="it-IT" sz="2200" b="1" kern="1200" dirty="0">
              <a:latin typeface="Cavolini" panose="03000502040302020204" pitchFamily="66" charset="0"/>
              <a:cs typeface="Cavolini" panose="03000502040302020204" pitchFamily="66" charset="0"/>
            </a:rPr>
            <a:t>ISTRUZIONE LICEALE - IL</a:t>
          </a:r>
        </a:p>
      </dsp:txBody>
      <dsp:txXfrm>
        <a:off x="217184" y="133678"/>
        <a:ext cx="4562009" cy="976874"/>
      </dsp:txXfrm>
    </dsp:sp>
    <dsp:sp modelId="{8A1F2D51-F920-41F7-A79F-581D7CC60883}">
      <dsp:nvSpPr>
        <dsp:cNvPr id="0" name=""/>
        <dsp:cNvSpPr/>
      </dsp:nvSpPr>
      <dsp:spPr>
        <a:xfrm flipV="1">
          <a:off x="0" y="1917133"/>
          <a:ext cx="4782740" cy="42265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096763-966E-406B-838F-261A4BFFDDB2}">
      <dsp:nvSpPr>
        <dsp:cNvPr id="0" name=""/>
        <dsp:cNvSpPr/>
      </dsp:nvSpPr>
      <dsp:spPr>
        <a:xfrm>
          <a:off x="230029" y="1348152"/>
          <a:ext cx="4550309" cy="79038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43" tIns="0" rIns="126543" bIns="0" numCol="1" spcCol="1270" anchor="ctr" anchorCtr="0">
          <a:noAutofit/>
        </a:bodyPr>
        <a:lstStyle/>
        <a:p>
          <a:pPr lvl="0" algn="l" defTabSz="977900">
            <a:lnSpc>
              <a:spcPct val="90000"/>
            </a:lnSpc>
            <a:spcBef>
              <a:spcPct val="0"/>
            </a:spcBef>
            <a:spcAft>
              <a:spcPct val="35000"/>
            </a:spcAft>
          </a:pPr>
          <a:r>
            <a:rPr lang="it-IT" sz="2200" b="1" kern="1200" dirty="0">
              <a:latin typeface="Cavolini" panose="03000502040302020204" pitchFamily="66" charset="0"/>
              <a:cs typeface="Cavolini" panose="03000502040302020204" pitchFamily="66" charset="0"/>
            </a:rPr>
            <a:t>ISTRUZIONE TECNICA - IT</a:t>
          </a:r>
        </a:p>
      </dsp:txBody>
      <dsp:txXfrm>
        <a:off x="230029" y="1348152"/>
        <a:ext cx="4550309" cy="790380"/>
      </dsp:txXfrm>
    </dsp:sp>
    <dsp:sp modelId="{44AFA523-2B29-4BC6-86E2-9A4EE13C0EB6}">
      <dsp:nvSpPr>
        <dsp:cNvPr id="0" name=""/>
        <dsp:cNvSpPr/>
      </dsp:nvSpPr>
      <dsp:spPr>
        <a:xfrm>
          <a:off x="0" y="3169747"/>
          <a:ext cx="478274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937644-D86B-4531-852F-1E085536D5EB}">
      <dsp:nvSpPr>
        <dsp:cNvPr id="0" name=""/>
        <dsp:cNvSpPr/>
      </dsp:nvSpPr>
      <dsp:spPr>
        <a:xfrm>
          <a:off x="227693" y="2420786"/>
          <a:ext cx="4553873" cy="970360"/>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43" tIns="0" rIns="126543" bIns="0" numCol="1" spcCol="1270" anchor="ctr" anchorCtr="0">
          <a:noAutofit/>
        </a:bodyPr>
        <a:lstStyle/>
        <a:p>
          <a:pPr lvl="0" algn="l" defTabSz="977900">
            <a:lnSpc>
              <a:spcPct val="90000"/>
            </a:lnSpc>
            <a:spcBef>
              <a:spcPct val="0"/>
            </a:spcBef>
            <a:spcAft>
              <a:spcPct val="35000"/>
            </a:spcAft>
          </a:pPr>
          <a:r>
            <a:rPr lang="it-IT" sz="2200" b="1" kern="1200" dirty="0">
              <a:latin typeface="Cavolini" panose="03000502040302020204" pitchFamily="66" charset="0"/>
              <a:cs typeface="Cavolini" panose="03000502040302020204" pitchFamily="66" charset="0"/>
            </a:rPr>
            <a:t>ISTRUZIONE PROFESSIONALE - IP</a:t>
          </a:r>
        </a:p>
      </dsp:txBody>
      <dsp:txXfrm>
        <a:off x="227693" y="2420786"/>
        <a:ext cx="4553873" cy="970360"/>
      </dsp:txXfrm>
    </dsp:sp>
    <dsp:sp modelId="{50FAB6C8-E6EB-413E-9CEF-597FCE236195}">
      <dsp:nvSpPr>
        <dsp:cNvPr id="0" name=""/>
        <dsp:cNvSpPr/>
      </dsp:nvSpPr>
      <dsp:spPr>
        <a:xfrm>
          <a:off x="0" y="4419096"/>
          <a:ext cx="478274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FE184A-AEC4-4F5D-9F7D-5B0860BAD121}">
      <dsp:nvSpPr>
        <dsp:cNvPr id="0" name=""/>
        <dsp:cNvSpPr/>
      </dsp:nvSpPr>
      <dsp:spPr>
        <a:xfrm>
          <a:off x="227693" y="3628747"/>
          <a:ext cx="4553873" cy="1011749"/>
        </a:xfrm>
        <a:prstGeom prst="roundRect">
          <a:avLst/>
        </a:prstGeom>
        <a:solidFill>
          <a:srgbClr val="CA3EA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43" tIns="0" rIns="126543" bIns="0" numCol="1" spcCol="1270" anchor="ctr" anchorCtr="0">
          <a:noAutofit/>
        </a:bodyPr>
        <a:lstStyle/>
        <a:p>
          <a:pPr lvl="0" algn="l" defTabSz="977900">
            <a:lnSpc>
              <a:spcPct val="90000"/>
            </a:lnSpc>
            <a:spcBef>
              <a:spcPct val="0"/>
            </a:spcBef>
            <a:spcAft>
              <a:spcPct val="35000"/>
            </a:spcAft>
          </a:pPr>
          <a:r>
            <a:rPr lang="it-IT" sz="2200" b="1" kern="1200" dirty="0">
              <a:latin typeface="Cavolini" panose="03000502040302020204" pitchFamily="66" charset="0"/>
              <a:cs typeface="Cavolini" panose="03000502040302020204" pitchFamily="66" charset="0"/>
            </a:rPr>
            <a:t>FORMAZIONE PROFESSIONALE - FP</a:t>
          </a:r>
        </a:p>
      </dsp:txBody>
      <dsp:txXfrm>
        <a:off x="227693" y="3628747"/>
        <a:ext cx="4553873" cy="10117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95942C-04E8-4D81-9A14-9D80ED1BAAA5}">
      <dsp:nvSpPr>
        <dsp:cNvPr id="0" name=""/>
        <dsp:cNvSpPr/>
      </dsp:nvSpPr>
      <dsp:spPr>
        <a:xfrm>
          <a:off x="4185" y="574355"/>
          <a:ext cx="1297604" cy="851552"/>
        </a:xfrm>
        <a:prstGeom prst="roundRect">
          <a:avLst>
            <a:gd name="adj" fmla="val 10000"/>
          </a:avLst>
        </a:prstGeom>
        <a:solidFill>
          <a:srgbClr val="FF9900"/>
        </a:solidFill>
        <a:ln w="38100">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1" kern="1200" dirty="0">
              <a:solidFill>
                <a:schemeClr val="tx1"/>
              </a:solidFill>
              <a:latin typeface="Agency FB" pitchFamily="34" charset="0"/>
            </a:rPr>
            <a:t>Istruzione</a:t>
          </a:r>
          <a:r>
            <a:rPr lang="it-IT" sz="2700" b="1" kern="1200" dirty="0">
              <a:solidFill>
                <a:schemeClr val="tx1"/>
              </a:solidFill>
              <a:latin typeface="Cavolini"/>
            </a:rPr>
            <a:t> </a:t>
          </a:r>
          <a:r>
            <a:rPr lang="it-IT" sz="2000" b="1" kern="1200" dirty="0">
              <a:solidFill>
                <a:schemeClr val="tx1"/>
              </a:solidFill>
              <a:latin typeface="Agency FB" pitchFamily="34" charset="0"/>
            </a:rPr>
            <a:t>tecnica</a:t>
          </a:r>
        </a:p>
      </dsp:txBody>
      <dsp:txXfrm>
        <a:off x="4185" y="574355"/>
        <a:ext cx="1297604" cy="851552"/>
      </dsp:txXfrm>
    </dsp:sp>
    <dsp:sp modelId="{C05E5CB0-0BFF-45F1-B626-1B754823748C}">
      <dsp:nvSpPr>
        <dsp:cNvPr id="0" name=""/>
        <dsp:cNvSpPr/>
      </dsp:nvSpPr>
      <dsp:spPr>
        <a:xfrm>
          <a:off x="1431550" y="839229"/>
          <a:ext cx="275092" cy="321805"/>
        </a:xfrm>
        <a:prstGeom prs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1431550" y="839229"/>
        <a:ext cx="275092" cy="321805"/>
      </dsp:txXfrm>
    </dsp:sp>
    <dsp:sp modelId="{35ADE739-C831-427B-8BDD-B534B272339E}">
      <dsp:nvSpPr>
        <dsp:cNvPr id="0" name=""/>
        <dsp:cNvSpPr/>
      </dsp:nvSpPr>
      <dsp:spPr>
        <a:xfrm>
          <a:off x="1820831" y="574355"/>
          <a:ext cx="1297604" cy="851552"/>
        </a:xfrm>
        <a:prstGeom prst="roundRect">
          <a:avLst>
            <a:gd name="adj" fmla="val 10000"/>
          </a:avLst>
        </a:prstGeom>
        <a:solidFill>
          <a:srgbClr val="FFFF66"/>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1" kern="1200" dirty="0">
              <a:solidFill>
                <a:schemeClr val="tx1"/>
              </a:solidFill>
              <a:latin typeface="Agency FB" pitchFamily="34" charset="0"/>
            </a:rPr>
            <a:t>settore</a:t>
          </a:r>
        </a:p>
      </dsp:txBody>
      <dsp:txXfrm>
        <a:off x="1820831" y="574355"/>
        <a:ext cx="1297604" cy="851552"/>
      </dsp:txXfrm>
    </dsp:sp>
    <dsp:sp modelId="{3A0456B4-81F7-4BBA-BEED-68F6EFCE7191}">
      <dsp:nvSpPr>
        <dsp:cNvPr id="0" name=""/>
        <dsp:cNvSpPr/>
      </dsp:nvSpPr>
      <dsp:spPr>
        <a:xfrm>
          <a:off x="3248196" y="839229"/>
          <a:ext cx="275092" cy="321805"/>
        </a:xfrm>
        <a:prstGeom prs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3248196" y="839229"/>
        <a:ext cx="275092" cy="321805"/>
      </dsp:txXfrm>
    </dsp:sp>
    <dsp:sp modelId="{173BDF88-FB3C-4413-921C-AA10358B7507}">
      <dsp:nvSpPr>
        <dsp:cNvPr id="0" name=""/>
        <dsp:cNvSpPr/>
      </dsp:nvSpPr>
      <dsp:spPr>
        <a:xfrm>
          <a:off x="3637477" y="574355"/>
          <a:ext cx="1297604" cy="851552"/>
        </a:xfrm>
        <a:prstGeom prst="roundRect">
          <a:avLst>
            <a:gd name="adj" fmla="val 10000"/>
          </a:avLst>
        </a:prstGeom>
        <a:solidFill>
          <a:srgbClr val="FFFF99"/>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1" kern="1200" dirty="0">
              <a:solidFill>
                <a:schemeClr val="tx1"/>
              </a:solidFill>
              <a:latin typeface="Agency FB" pitchFamily="34" charset="0"/>
            </a:rPr>
            <a:t>Indirizzo</a:t>
          </a:r>
          <a:r>
            <a:rPr lang="it-IT" sz="2000" kern="1200" dirty="0"/>
            <a:t> </a:t>
          </a:r>
        </a:p>
      </dsp:txBody>
      <dsp:txXfrm>
        <a:off x="3637477" y="574355"/>
        <a:ext cx="1297604" cy="851552"/>
      </dsp:txXfrm>
    </dsp:sp>
    <dsp:sp modelId="{16B52C9A-6646-431A-AB7C-BD6781E5CC04}">
      <dsp:nvSpPr>
        <dsp:cNvPr id="0" name=""/>
        <dsp:cNvSpPr/>
      </dsp:nvSpPr>
      <dsp:spPr>
        <a:xfrm>
          <a:off x="5064842" y="839229"/>
          <a:ext cx="275092" cy="321805"/>
        </a:xfrm>
        <a:prstGeom prs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5064842" y="839229"/>
        <a:ext cx="275092" cy="321805"/>
      </dsp:txXfrm>
    </dsp:sp>
    <dsp:sp modelId="{73DBC9D2-AFB0-48D8-9D40-7289E6F3E401}">
      <dsp:nvSpPr>
        <dsp:cNvPr id="0" name=""/>
        <dsp:cNvSpPr/>
      </dsp:nvSpPr>
      <dsp:spPr>
        <a:xfrm>
          <a:off x="5454123" y="574355"/>
          <a:ext cx="1297604" cy="851552"/>
        </a:xfrm>
        <a:prstGeom prst="roundRect">
          <a:avLst>
            <a:gd name="adj" fmla="val 10000"/>
          </a:avLst>
        </a:prstGeom>
        <a:solidFill>
          <a:srgbClr val="FFFF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solidFill>
                <a:schemeClr val="tx1"/>
              </a:solidFill>
              <a:latin typeface="Agency FB" pitchFamily="34" charset="0"/>
            </a:rPr>
            <a:t>Articolazione</a:t>
          </a:r>
          <a:r>
            <a:rPr lang="it-IT" sz="1600" kern="1200" dirty="0"/>
            <a:t> </a:t>
          </a:r>
        </a:p>
      </dsp:txBody>
      <dsp:txXfrm>
        <a:off x="5454123" y="574355"/>
        <a:ext cx="1297604" cy="851552"/>
      </dsp:txXfrm>
    </dsp:sp>
    <dsp:sp modelId="{E04F5344-64B6-4702-96D2-183793D68F06}">
      <dsp:nvSpPr>
        <dsp:cNvPr id="0" name=""/>
        <dsp:cNvSpPr/>
      </dsp:nvSpPr>
      <dsp:spPr>
        <a:xfrm>
          <a:off x="6881488" y="839229"/>
          <a:ext cx="275092" cy="321805"/>
        </a:xfrm>
        <a:prstGeom prst="rightArrow">
          <a:avLst>
            <a:gd name="adj1" fmla="val 60000"/>
            <a:gd name="adj2" fmla="val 50000"/>
          </a:avLst>
        </a:prstGeom>
        <a:solidFill>
          <a:schemeClr val="tx1"/>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6881488" y="839229"/>
        <a:ext cx="275092" cy="321805"/>
      </dsp:txXfrm>
    </dsp:sp>
    <dsp:sp modelId="{3BAB576A-E142-460F-BC1E-A85D378228DD}">
      <dsp:nvSpPr>
        <dsp:cNvPr id="0" name=""/>
        <dsp:cNvSpPr/>
      </dsp:nvSpPr>
      <dsp:spPr>
        <a:xfrm>
          <a:off x="7270769" y="574355"/>
          <a:ext cx="1297604" cy="851552"/>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solidFill>
                <a:schemeClr val="tx1"/>
              </a:solidFill>
              <a:latin typeface="Agency FB" pitchFamily="34" charset="0"/>
            </a:rPr>
            <a:t>Opzione</a:t>
          </a:r>
          <a:r>
            <a:rPr lang="it-IT" sz="3300" kern="1200" dirty="0"/>
            <a:t> </a:t>
          </a:r>
        </a:p>
      </dsp:txBody>
      <dsp:txXfrm>
        <a:off x="7270769" y="574355"/>
        <a:ext cx="1297604" cy="85155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A861D5-7DE9-414C-AFF4-3C4F23D8A35F}">
      <dsp:nvSpPr>
        <dsp:cNvPr id="0" name=""/>
        <dsp:cNvSpPr/>
      </dsp:nvSpPr>
      <dsp:spPr>
        <a:xfrm>
          <a:off x="4185" y="200480"/>
          <a:ext cx="1297604" cy="96103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smtClean="0">
              <a:latin typeface="Agency FB" pitchFamily="34" charset="0"/>
            </a:rPr>
            <a:t>Istruzione</a:t>
          </a:r>
          <a:r>
            <a:rPr lang="it-IT" sz="2000" kern="1200" dirty="0" smtClean="0">
              <a:latin typeface="Cavolini"/>
            </a:rPr>
            <a:t> </a:t>
          </a:r>
          <a:r>
            <a:rPr lang="it-IT" sz="1800" b="1" kern="1200" dirty="0">
              <a:latin typeface="Agency FB" pitchFamily="34" charset="0"/>
            </a:rPr>
            <a:t>tecnica</a:t>
          </a:r>
        </a:p>
      </dsp:txBody>
      <dsp:txXfrm>
        <a:off x="4185" y="200480"/>
        <a:ext cx="1297604" cy="961038"/>
      </dsp:txXfrm>
    </dsp:sp>
    <dsp:sp modelId="{2B522828-0C0E-4623-83FD-3FC1E3855ADE}">
      <dsp:nvSpPr>
        <dsp:cNvPr id="0" name=""/>
        <dsp:cNvSpPr/>
      </dsp:nvSpPr>
      <dsp:spPr>
        <a:xfrm>
          <a:off x="1431550" y="520097"/>
          <a:ext cx="275092" cy="32180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1431550" y="520097"/>
        <a:ext cx="275092" cy="321805"/>
      </dsp:txXfrm>
    </dsp:sp>
    <dsp:sp modelId="{140794EA-62F9-44D4-939B-570BED9EE464}">
      <dsp:nvSpPr>
        <dsp:cNvPr id="0" name=""/>
        <dsp:cNvSpPr/>
      </dsp:nvSpPr>
      <dsp:spPr>
        <a:xfrm>
          <a:off x="1820831" y="200480"/>
          <a:ext cx="1297604" cy="96103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latin typeface="Agency FB" pitchFamily="34" charset="0"/>
            </a:rPr>
            <a:t>Tecnologico</a:t>
          </a:r>
        </a:p>
      </dsp:txBody>
      <dsp:txXfrm>
        <a:off x="1820831" y="200480"/>
        <a:ext cx="1297604" cy="961038"/>
      </dsp:txXfrm>
    </dsp:sp>
    <dsp:sp modelId="{17E593E1-72F5-441E-B9D8-C7283F4C9FDB}">
      <dsp:nvSpPr>
        <dsp:cNvPr id="0" name=""/>
        <dsp:cNvSpPr/>
      </dsp:nvSpPr>
      <dsp:spPr>
        <a:xfrm>
          <a:off x="3248196" y="520097"/>
          <a:ext cx="275092" cy="32180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3248196" y="520097"/>
        <a:ext cx="275092" cy="321805"/>
      </dsp:txXfrm>
    </dsp:sp>
    <dsp:sp modelId="{F3033E90-6611-4DAE-9148-76BA9BB6462F}">
      <dsp:nvSpPr>
        <dsp:cNvPr id="0" name=""/>
        <dsp:cNvSpPr/>
      </dsp:nvSpPr>
      <dsp:spPr>
        <a:xfrm>
          <a:off x="3637477" y="200480"/>
          <a:ext cx="1297604" cy="96103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latin typeface="Agency FB" pitchFamily="34" charset="0"/>
            </a:rPr>
            <a:t>Trasporti</a:t>
          </a:r>
          <a:r>
            <a:rPr lang="it-IT" sz="2400" kern="1200" dirty="0"/>
            <a:t> </a:t>
          </a:r>
          <a:r>
            <a:rPr lang="it-IT" sz="1800" b="1" kern="1200" dirty="0">
              <a:latin typeface="Agency FB" pitchFamily="34" charset="0"/>
            </a:rPr>
            <a:t>e</a:t>
          </a:r>
          <a:r>
            <a:rPr lang="it-IT" sz="1800" kern="1200" dirty="0">
              <a:latin typeface="Agency FB" pitchFamily="34" charset="0"/>
            </a:rPr>
            <a:t> </a:t>
          </a:r>
          <a:r>
            <a:rPr lang="it-IT" sz="1800" b="1" kern="1200" dirty="0">
              <a:latin typeface="Agency FB" pitchFamily="34" charset="0"/>
            </a:rPr>
            <a:t>logistica</a:t>
          </a:r>
        </a:p>
      </dsp:txBody>
      <dsp:txXfrm>
        <a:off x="3637477" y="200480"/>
        <a:ext cx="1297604" cy="961038"/>
      </dsp:txXfrm>
    </dsp:sp>
    <dsp:sp modelId="{4CDC032C-DBF9-47B0-9454-32BD822C70A1}">
      <dsp:nvSpPr>
        <dsp:cNvPr id="0" name=""/>
        <dsp:cNvSpPr/>
      </dsp:nvSpPr>
      <dsp:spPr>
        <a:xfrm>
          <a:off x="5064842" y="520097"/>
          <a:ext cx="275092" cy="32180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5064842" y="520097"/>
        <a:ext cx="275092" cy="321805"/>
      </dsp:txXfrm>
    </dsp:sp>
    <dsp:sp modelId="{48018DD6-5777-4DA2-A1D3-621ADE706C0F}">
      <dsp:nvSpPr>
        <dsp:cNvPr id="0" name=""/>
        <dsp:cNvSpPr/>
      </dsp:nvSpPr>
      <dsp:spPr>
        <a:xfrm>
          <a:off x="5454123" y="200480"/>
          <a:ext cx="1297604" cy="96103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latin typeface="Agency FB" pitchFamily="34" charset="0"/>
            </a:rPr>
            <a:t>Conduzione</a:t>
          </a:r>
          <a:r>
            <a:rPr lang="it-IT" sz="1800" kern="1200" dirty="0">
              <a:latin typeface="Agency FB" pitchFamily="34" charset="0"/>
            </a:rPr>
            <a:t> </a:t>
          </a:r>
          <a:r>
            <a:rPr lang="it-IT" sz="1800" b="1" kern="1200" dirty="0">
              <a:latin typeface="Agency FB" pitchFamily="34" charset="0"/>
            </a:rPr>
            <a:t>del mezzo </a:t>
          </a:r>
        </a:p>
      </dsp:txBody>
      <dsp:txXfrm>
        <a:off x="5454123" y="200480"/>
        <a:ext cx="1297604" cy="961038"/>
      </dsp:txXfrm>
    </dsp:sp>
    <dsp:sp modelId="{710A6268-927A-44F5-BCDD-865D131B902E}">
      <dsp:nvSpPr>
        <dsp:cNvPr id="0" name=""/>
        <dsp:cNvSpPr/>
      </dsp:nvSpPr>
      <dsp:spPr>
        <a:xfrm>
          <a:off x="6881488" y="520097"/>
          <a:ext cx="275092" cy="32180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it-IT" sz="1300" kern="1200"/>
        </a:p>
      </dsp:txBody>
      <dsp:txXfrm>
        <a:off x="6881488" y="520097"/>
        <a:ext cx="275092" cy="321805"/>
      </dsp:txXfrm>
    </dsp:sp>
    <dsp:sp modelId="{8572ACF3-C64D-4D0F-8CAE-673086FFEA55}">
      <dsp:nvSpPr>
        <dsp:cNvPr id="0" name=""/>
        <dsp:cNvSpPr/>
      </dsp:nvSpPr>
      <dsp:spPr>
        <a:xfrm>
          <a:off x="7270769" y="200480"/>
          <a:ext cx="1297604" cy="961038"/>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latin typeface="Agency FB" pitchFamily="34" charset="0"/>
            </a:rPr>
            <a:t>aereo, navale, impianti marittimi</a:t>
          </a:r>
        </a:p>
      </dsp:txBody>
      <dsp:txXfrm>
        <a:off x="7270769" y="200480"/>
        <a:ext cx="1297604" cy="96103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4E80B-43C5-4CAC-BEA1-A22634F46A67}" type="datetimeFigureOut">
              <a:rPr lang="it-IT" smtClean="0"/>
              <a:pPr/>
              <a:t>14/11/2022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97D447-9A1B-480B-8738-0E6C8D0BEC1C}" type="slidenum">
              <a:rPr lang="it-IT" smtClean="0"/>
              <a:pPr/>
              <a:t>‹N›</a:t>
            </a:fld>
            <a:endParaRPr lang="it-IT"/>
          </a:p>
        </p:txBody>
      </p:sp>
    </p:spTree>
    <p:extLst>
      <p:ext uri="{BB962C8B-B14F-4D97-AF65-F5344CB8AC3E}">
        <p14:creationId xmlns="" xmlns:p14="http://schemas.microsoft.com/office/powerpoint/2010/main" val="333083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Buonasera a tutti, mi presento, mi chiamo Giudici Maria Letizia e sono l’operatrice dello sportello IFL del Comune di Fagnano Olona. Lo sportello si occupa di offrire un servizio di consulenza e informazione riguardo all’orientamento scolastico e professionale. Da anni ormai l’Amministrazione Comunale collabora con la scuola nella speranza di dare strumenti utili ai genitori per accompagnare i propri figli in un momento così delicato della propria vita. L’obbiettivo quindi di questa serata, spero di riuscire a farlo in modo efficace, è fare chiarezza su com’è organizzata la scuola superiore, quali percorsi e quali indirizzi, quali peculiarità e diversità di ogni tipo di scuola, in un mondo che offre davvero una panoramica così ampia che, proprio per questa vastità, a volte crea una sorta di smarrimento e confusione contemporaneamente. Informarsi è il primo passo per porre chiarezza, per rompere qualche stereotipo riguardo alle scuole, per comprendere</a:t>
            </a:r>
            <a:r>
              <a:rPr lang="it-IT" sz="1200" kern="1200" baseline="0" dirty="0" smtClean="0">
                <a:solidFill>
                  <a:schemeClr val="tx1"/>
                </a:solidFill>
                <a:effectLst/>
                <a:latin typeface="+mn-lt"/>
                <a:ea typeface="+mn-ea"/>
                <a:cs typeface="+mn-cs"/>
              </a:rPr>
              <a:t> come un percorso ci forma a livello professionale e personale ed intellettuale</a:t>
            </a:r>
            <a:r>
              <a:rPr lang="it-IT"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a:t>
            </a:fld>
            <a:endParaRPr lang="it-IT"/>
          </a:p>
        </p:txBody>
      </p:sp>
    </p:spTree>
    <p:extLst>
      <p:ext uri="{BB962C8B-B14F-4D97-AF65-F5344CB8AC3E}">
        <p14:creationId xmlns="" xmlns:p14="http://schemas.microsoft.com/office/powerpoint/2010/main" val="1317938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questa slide è alquanto esplicativa della differente preparazione che offrono questi due percorsi di scuola superiore e dell’inserimento lavorativo consequenziale. Al di là della minima differenza che esiste tra perito e tecnico, il perito può iscriversi all’albo dei professionisti, il tecnico no, la differenza sostanziale è che un percorso di istruzione tecnica permetterà un inserimento lavorativo collegato alla progettazione, ideazione e alla innovazione delle tecnologie, mentre la frequentazione di un percorso di istruzione professionale permetterà un inserimento legato all’esecuzione e applicazione delle diverse tecnologie. Quindi se vogliamo fare due esempi facilmente intuibili un perito elettrotecnico è in grado di progettare e realizzare un impianto elettrico civile e industriale mentre un diplomato di istruzione professionale è in grado solo di metterlo in opera. Un meccatronico è in grado di modificare una linea di produzione in base alle esigenze, un manutentore è in grado solo di riparare la stessa attraverso la diagnostica o di far funzionare la linea. </a:t>
            </a:r>
            <a:endParaRPr lang="it-IT" dirty="0"/>
          </a:p>
        </p:txBody>
      </p:sp>
      <p:sp>
        <p:nvSpPr>
          <p:cNvPr id="4" name="Segnaposto numero diapositiva 3"/>
          <p:cNvSpPr>
            <a:spLocks noGrp="1"/>
          </p:cNvSpPr>
          <p:nvPr>
            <p:ph type="sldNum" sz="quarter" idx="5"/>
          </p:nvPr>
        </p:nvSpPr>
        <p:spPr/>
        <p:txBody>
          <a:bodyPr/>
          <a:lstStyle/>
          <a:p>
            <a:fld id="{481066AC-A191-4BF4-A4F1-85A3088D12EE}" type="slidenum">
              <a:rPr lang="it-IT" smtClean="0"/>
              <a:pPr/>
              <a:t>10</a:t>
            </a:fld>
            <a:endParaRPr lang="it-IT"/>
          </a:p>
        </p:txBody>
      </p:sp>
    </p:spTree>
    <p:extLst>
      <p:ext uri="{BB962C8B-B14F-4D97-AF65-F5344CB8AC3E}">
        <p14:creationId xmlns="" xmlns:p14="http://schemas.microsoft.com/office/powerpoint/2010/main" val="578386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Bisogna sottolineare che è l’unico percorso che non permette l’accesso alle università e </a:t>
            </a:r>
            <a:r>
              <a:rPr lang="it-IT" dirty="0" err="1" smtClean="0"/>
              <a:t>puo</a:t>
            </a:r>
            <a:r>
              <a:rPr lang="it-IT" dirty="0" smtClean="0"/>
              <a:t> differenziarsi per durata . Inizialmente nella riforma era stato pensato con la formula del 3+1+ 1 sperimentale che qui in provincia di Varese non è mai stato attivato</a:t>
            </a:r>
          </a:p>
          <a:p>
            <a:r>
              <a:rPr lang="it-IT" dirty="0" smtClean="0"/>
              <a:t>Con i tre anni si consegue una qualifica professionale</a:t>
            </a:r>
          </a:p>
          <a:p>
            <a:r>
              <a:rPr lang="it-IT" dirty="0" smtClean="0"/>
              <a:t>Con l’aggiunta del 4 anno un diploma professionale</a:t>
            </a:r>
          </a:p>
          <a:p>
            <a:r>
              <a:rPr lang="it-IT" dirty="0" smtClean="0"/>
              <a:t>Con il 5 ancora non attivato un diploma di stato </a:t>
            </a:r>
          </a:p>
          <a:p>
            <a:endParaRPr lang="it-IT" dirty="0" smtClean="0"/>
          </a:p>
          <a:p>
            <a:r>
              <a:rPr lang="it-IT" dirty="0" smtClean="0"/>
              <a:t>È una scuola che forma una precisa figura professionale e lo fa  attraverso la dimensione esclusivamente pratica  il concetto è riassumibile con la frase imparare lavorando e lavorare imparando pur garantendo l’approfondimento  delle materie culturali di base atte  alla crescita e sviluppo della persona.</a:t>
            </a:r>
          </a:p>
          <a:p>
            <a:endParaRPr lang="it-IT" dirty="0" smtClean="0"/>
          </a:p>
          <a:p>
            <a:r>
              <a:rPr lang="it-IT" dirty="0" smtClean="0"/>
              <a:t>Sono percorsi di competenza regionale sia per la modulazione dell’orario e della programmazione. L’accesso è limitato alle disposizioni regionali per cui è bene chiedere alla scuola in caso di overbooking  di iscrizioni come avverrà la scelta , se esiste una preiscrizione e dubitare dell’inserimento in una classe con formazione similare con la promessa di essere poi spostati nella stessa l’anno successivo.  Perché il numero di alunni per classe è stabilito e quindi in caso di non bocciature o abbandoni non sarà possibile lo spostamento</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La suddivisione e per aree professionali e figure professionali </a:t>
            </a:r>
            <a:r>
              <a:rPr lang="it-IT" dirty="0" err="1" smtClean="0"/>
              <a:t>inerenti…ne</a:t>
            </a:r>
            <a:r>
              <a:rPr lang="it-IT" dirty="0" smtClean="0"/>
              <a:t> ho riportate solo alcune di quelle attivate</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le ultime novità nell’offerta formativa sono i percorsi quadriennali.  Questi percorsi che nascono come sperimentazioni sono caratterizzati dal fatto che il percorso permette di conseguire un diploma di stato dopo solo 4 anni, ciò vuol dire entrare prima nel mondo del lavoro così come all’università. Il diploma è perfettamente equivalente ad un diploma conseguito in un percorso quinquennale. La compressione in 4 anni ha come conseguenza un monte ore settimanale pari a 36 ore, quindi è certamente un percorso impegnativo. Tutti questi percorsi fondano la loro didattica su moderne ed innovative tecniche di didattica quali la cooperative </a:t>
            </a:r>
            <a:r>
              <a:rPr lang="it-IT" dirty="0" err="1" smtClean="0"/>
              <a:t>learning</a:t>
            </a:r>
            <a:r>
              <a:rPr lang="it-IT" dirty="0" smtClean="0"/>
              <a:t> (ai ragazzi vengono dati degli obbiettivi didattici da raggiungere attraverso la cooperazione di gruppo), didattica </a:t>
            </a:r>
            <a:r>
              <a:rPr lang="it-IT" dirty="0" err="1" smtClean="0"/>
              <a:t>laboratoriale</a:t>
            </a:r>
            <a:r>
              <a:rPr lang="it-IT" dirty="0" smtClean="0"/>
              <a:t> più sperimentazioni in laboratorio, il </a:t>
            </a:r>
            <a:r>
              <a:rPr lang="it-IT" dirty="0" err="1" smtClean="0"/>
              <a:t>debate</a:t>
            </a:r>
            <a:r>
              <a:rPr lang="it-IT" dirty="0" smtClean="0"/>
              <a:t> ovvero due gruppi, uno pro e uno contro a favore della tesi di dibattito che si confrontano argomentando. A volte l’accedere a questi percorsi è possibile solo con una certa media, anche se lo scorso anno scolastico si era registrato un certo flop di iscrizioni a questa tipologia di percorsi</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sono corsi di alta formazione tecnica i cui docenti provengono dalle aziende. In parole povere potremmo dire che le aziende, attraverso questi corsi, formano i profili di cui hanno poi bisogno, infatti i tassi di occupazione a seguito di questi corsi raggiungono l’80%. Spesso la stessa azienda dove si svolge lo stage, è la stessa che compartecipa a fornire i docenti e che poi assume la persona alla fine del percorso. Esiste un lungo elenco per tipologia di questi corsi, ma a seconda delle provincie e quindi delle richieste del territorio alcuni vengono attivati altri no. Quindi è bene consultare annualmente la tipologia di corsi attivati. Ormai è una forma consolidata di sistema alternativo di formazione</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85000" lnSpcReduction="20000"/>
          </a:bodyPr>
          <a:lstStyle/>
          <a:p>
            <a:r>
              <a:rPr lang="it-IT" dirty="0" smtClean="0"/>
              <a:t>Spesso i genitori si pongono domande su , a eguaglianza dello stesso percorso scolastico, sia il migliore a cui iscrivere il proprio figlio. Quali siano gli istituti di eccellenza scolastica.</a:t>
            </a:r>
          </a:p>
          <a:p>
            <a:r>
              <a:rPr lang="it-IT" dirty="0" smtClean="0"/>
              <a:t>Io credo però che non sia possibile dare una definizione od una classifica degli istituti in tal senso in quanto i valori con cui classifichiamo un istituto migliore rispetto a </a:t>
            </a:r>
            <a:r>
              <a:rPr lang="it-IT" dirty="0" err="1" smtClean="0"/>
              <a:t>dun</a:t>
            </a:r>
            <a:r>
              <a:rPr lang="it-IT" dirty="0" smtClean="0"/>
              <a:t> altro sono soggettivi. Per alcuni possono essere dei professori  professionali e preparati, per altri le attività , oltre al percorso di studi, che un istituto , realizza durante l’anno, scambi scolastici ad esempio o la partecipazione a  progetti  ecc. Sapete tutti che l’Istituto economico Tosi gode di una fama da anni, posso garantirvi però che anche qui esiste un turn </a:t>
            </a:r>
            <a:r>
              <a:rPr lang="it-IT" dirty="0" err="1" smtClean="0"/>
              <a:t>over</a:t>
            </a:r>
            <a:r>
              <a:rPr lang="it-IT" dirty="0" smtClean="0"/>
              <a:t> di insegnanti, certo è un istituto all’avanguardia nell’applicazione di tutto ciò che è sperimentazione e per l’organizzazione interna, del resto poi quando possiamo definire  bravo un’insegnante? </a:t>
            </a:r>
            <a:r>
              <a:rPr lang="it-IT" dirty="0" err="1" smtClean="0"/>
              <a:t>Gia</a:t>
            </a:r>
            <a:r>
              <a:rPr lang="it-IT" dirty="0" smtClean="0"/>
              <a:t> nelle scuole dell’obbligo genitori e alunni hanno visioni diverse di “ gradimento” rispetto agli insegnanti. Spesso ad esempio viene diciamo contestata la severità e la durezza di alcuni insegnanti eppure sono quelli che più preparano e formano i nostri ragazzi sia da un punto di vista didattico sia da un punto di vista caratteriale. </a:t>
            </a:r>
            <a:r>
              <a:rPr lang="it-IT" dirty="0" err="1" smtClean="0"/>
              <a:t>dell</a:t>
            </a:r>
            <a:r>
              <a:rPr lang="it-IT" dirty="0" smtClean="0"/>
              <a:t> mi è stato chiesto di spendere due parole anche sull’eccellenza scolastica e credo di non essere la persona più adatta perché purtroppo non riesco a distogliermi da una visione alquanto soggettiva. D’istinto potrei dire il liceo scientifico Arturo Tosi, l’istituto economico E. Tosi e il liceo Crespi in quanto storico e che in passato ha formato persone che hanno poi rivestito ruoli significativi. Spesso mi chiedo cosa porti oggi alla definizione di eccellenza. Allora se penso alla capacità di quell’istituto di essere innovativo dal punto di vista dei corsi sperimentali tipo i quadriennali, oppure di offrire tutta una serie di esperienze alternative ad un percorso di formazione scolastica vecchio stile, posso dire che esistono istituti di </a:t>
            </a:r>
            <a:r>
              <a:rPr lang="it-IT" dirty="0" err="1" smtClean="0"/>
              <a:t>eccellenza…mia</a:t>
            </a:r>
            <a:r>
              <a:rPr lang="it-IT" dirty="0" smtClean="0"/>
              <a:t> figlia ne ha frequentato uno il Tosi di Busto da sempre all’avanguardia, se penso all’aspetto puramente formativo e al corpo docenti posso dire che anche in questo istituto esiste un turn </a:t>
            </a:r>
            <a:r>
              <a:rPr lang="it-IT" dirty="0" err="1" smtClean="0"/>
              <a:t>over</a:t>
            </a:r>
            <a:r>
              <a:rPr lang="it-IT" dirty="0" smtClean="0"/>
              <a:t> di insegnanti, e quando è possibile definire un’insegnante un buon insegnante? Mio figlio ha frequentato il classico presso il Curie, percorso attivato e poi sospeso, sconosciuto rispetto al Crespi di Busto eppure ha avuto un’ottima insegnante di latino e greco anche se diceva della stessa se non ti uccide ti fortifica, il rapporto con un insegnante e la visione dello stesso è sempre soggettiva. Mia figlia che ha studiato lingue ha avuto un insegnante di inglese brava considerato che ad oggi parla bene l’inglese seppur abbia scelto di non studiarlo poi , pur essendo la lingua universale del momento, all’università perché alle superiori, seppur brava la prof ha fatto nascere in mia figlia il disamore per questa lingua e sottolineo mia figlia non ne faccio un dato generico. L’unico suggerimento che vi posso dare è di consultare il sito web qui riportato che permette una comparazione per dati statistici. E’ di facilissima consultazione e permette di equiparare gli istituti con egual indirizzo nella zona per assunzioni a posteriori e per inserimento consono al profilo formativo.</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Il mondo del lavoro è in continuo divenire, i vostri figli iniziano oggi un percorso formativo in un mondo che richiede determinati profili ma che tra i cinque anni avrà subito già grandi cambiamenti, proprio perché la tecnologia è in continuo sviluppo così come cambiano le forme di comunicazione e quant’altro. Tanto che nasceranno nuove figure professionali che ad oggi sono a noi sconosciute. Con i social sono nati i community manager o i social media marketing, così come mutano le soft </a:t>
            </a:r>
            <a:r>
              <a:rPr lang="it-IT" dirty="0" err="1" smtClean="0"/>
              <a:t>skills</a:t>
            </a:r>
            <a:r>
              <a:rPr lang="it-IT" dirty="0" smtClean="0"/>
              <a:t>, ovvero le competenze trasversali richieste. Esiste poi quel fenomeno per cui l’</a:t>
            </a:r>
            <a:r>
              <a:rPr lang="it-IT" dirty="0" err="1" smtClean="0"/>
              <a:t>over</a:t>
            </a:r>
            <a:r>
              <a:rPr lang="it-IT" dirty="0" smtClean="0"/>
              <a:t> booking, esubero di alcune figure provochi poi la reticenza a frequentare il percorso formativo inerente quella figura che poi, a distanza di tempo, provoca la mancanza di tale figura professionale e la rincorsa delle aziende ai pochi profili sul mercato. Pensiamo al tessile, che ancor oggi, seppur ridimensionato, rappresenta una buona fetta delle aziende in provincia di Varese ed è ad oggi che col ricambio generazionale iniziano a vedersi on </a:t>
            </a:r>
            <a:r>
              <a:rPr lang="it-IT" dirty="0" err="1" smtClean="0"/>
              <a:t>line</a:t>
            </a:r>
            <a:r>
              <a:rPr lang="it-IT" dirty="0" smtClean="0"/>
              <a:t> le prime richieste di profili qualificati. Pensiamo ai medici inflazionati anni fa e oggi richiestissimi. In un prossimo futuro </a:t>
            </a:r>
            <a:r>
              <a:rPr lang="it-IT" dirty="0" err="1" smtClean="0"/>
              <a:t>ecosostenibilità</a:t>
            </a:r>
            <a:r>
              <a:rPr lang="it-IT" dirty="0" smtClean="0"/>
              <a:t> e rivoluzione digitale la faranno da padroni ed è in questi settori che nasceranno nuove figure e ci saranno </a:t>
            </a:r>
            <a:r>
              <a:rPr lang="it-IT" dirty="0" err="1" smtClean="0"/>
              <a:t>molteciplici</a:t>
            </a:r>
            <a:r>
              <a:rPr lang="it-IT" dirty="0" smtClean="0"/>
              <a:t> richieste. La figura più richiesta è il tecnico sia nel settore informatico che elettrico che meccanico e come dicevo anche tessile. Questi sono i dati distribuiti da </a:t>
            </a:r>
            <a:r>
              <a:rPr lang="it-IT" dirty="0" err="1" smtClean="0"/>
              <a:t>anpal</a:t>
            </a:r>
            <a:r>
              <a:rPr lang="it-IT" dirty="0" smtClean="0"/>
              <a:t> e </a:t>
            </a:r>
            <a:r>
              <a:rPr lang="it-IT" dirty="0" err="1" smtClean="0"/>
              <a:t>unioncamere</a:t>
            </a:r>
            <a:r>
              <a:rPr lang="it-IT" dirty="0" smtClean="0"/>
              <a:t> dove è possibile incrociare e filtrare diversi dati quindi se vi premura avere un idea fate un giro su questo sito </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La slide è l’esplicazione delle differenze di percorso di scuola superiore, del titolo di studio conseguito, dell’accesso all’università, della possibilità di frequentare i corsi altamente specializzanti. Riassumendo: alla fine della scuola dell’obbligo possiamo scegliere se frequentare percorso di istruzione quinquennale con consequenziale conseguimento del diploma di stato oppure un corso di formazione professionale della durata di 3 anni + 1 eventuale conseguendo una qualifica o un diploma professionale. La differenza sostanziale? L’accesso all’università, che in caso di qualifica o diploma professionale non è consentito. Ma terminata la formazione professionale posso </a:t>
            </a:r>
            <a:r>
              <a:rPr lang="it-IT" sz="1200" kern="1200" dirty="0" err="1" smtClean="0">
                <a:solidFill>
                  <a:schemeClr val="tx1"/>
                </a:solidFill>
                <a:effectLst/>
                <a:latin typeface="+mn-lt"/>
                <a:ea typeface="+mn-ea"/>
                <a:cs typeface="+mn-cs"/>
              </a:rPr>
              <a:t>cmq</a:t>
            </a:r>
            <a:r>
              <a:rPr lang="it-IT" sz="1200" kern="1200" dirty="0" smtClean="0">
                <a:solidFill>
                  <a:schemeClr val="tx1"/>
                </a:solidFill>
                <a:effectLst/>
                <a:latin typeface="+mn-lt"/>
                <a:ea typeface="+mn-ea"/>
                <a:cs typeface="+mn-cs"/>
              </a:rPr>
              <a:t> scegliere di proseguire con una formazione di tipo </a:t>
            </a:r>
            <a:r>
              <a:rPr lang="it-IT" sz="1200" kern="1200" dirty="0" err="1" smtClean="0">
                <a:solidFill>
                  <a:schemeClr val="tx1"/>
                </a:solidFill>
                <a:effectLst/>
                <a:latin typeface="+mn-lt"/>
                <a:ea typeface="+mn-ea"/>
                <a:cs typeface="+mn-cs"/>
              </a:rPr>
              <a:t>ifts</a:t>
            </a:r>
            <a:r>
              <a:rPr lang="it-IT" sz="1200" kern="1200" dirty="0" smtClean="0">
                <a:solidFill>
                  <a:schemeClr val="tx1"/>
                </a:solidFill>
                <a:effectLst/>
                <a:latin typeface="+mn-lt"/>
                <a:ea typeface="+mn-ea"/>
                <a:cs typeface="+mn-cs"/>
              </a:rPr>
              <a:t> oppure scegliere di immettermi in un corso analogo di istruzione professionale per il conseguimento del diploma e tenersi così tutte le possibilità aperte. Spesso questo passaggio provoca la perdita di un anno perché l’istituto professionale accogliente verifica le competenze acquisite e a volte introduce al 3 anno di superiori invece che al 4 oppure propone un allineamento, quando possibile durante la frequenza del 4 anno. </a:t>
            </a:r>
            <a:endParaRPr lang="it-IT" dirty="0"/>
          </a:p>
        </p:txBody>
      </p:sp>
      <p:sp>
        <p:nvSpPr>
          <p:cNvPr id="4" name="Segnaposto numero diapositiva 3"/>
          <p:cNvSpPr>
            <a:spLocks noGrp="1"/>
          </p:cNvSpPr>
          <p:nvPr>
            <p:ph type="sldNum" sz="quarter" idx="10"/>
          </p:nvPr>
        </p:nvSpPr>
        <p:spPr/>
        <p:txBody>
          <a:bodyPr/>
          <a:lstStyle/>
          <a:p>
            <a:fld id="{481066AC-A191-4BF4-A4F1-85A3088D12EE}" type="slidenum">
              <a:rPr lang="it-IT" smtClean="0"/>
              <a:pPr/>
              <a:t>17</a:t>
            </a:fld>
            <a:endParaRPr lang="it-IT"/>
          </a:p>
        </p:txBody>
      </p:sp>
    </p:spTree>
    <p:extLst>
      <p:ext uri="{BB962C8B-B14F-4D97-AF65-F5344CB8AC3E}">
        <p14:creationId xmlns="" xmlns:p14="http://schemas.microsoft.com/office/powerpoint/2010/main" val="2278459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Schematizzare</a:t>
            </a:r>
            <a:r>
              <a:rPr lang="it-IT" sz="1200" kern="1200" baseline="0" dirty="0" smtClean="0">
                <a:solidFill>
                  <a:schemeClr val="tx1"/>
                </a:solidFill>
                <a:effectLst/>
                <a:latin typeface="+mn-lt"/>
                <a:ea typeface="+mn-ea"/>
                <a:cs typeface="+mn-cs"/>
              </a:rPr>
              <a:t> e riassumere l’offerta formativa in modo veloce, </a:t>
            </a:r>
            <a:r>
              <a:rPr lang="it-IT" sz="1200" kern="1200" dirty="0" smtClean="0">
                <a:solidFill>
                  <a:schemeClr val="tx1"/>
                </a:solidFill>
                <a:effectLst/>
                <a:latin typeface="+mn-lt"/>
                <a:ea typeface="+mn-ea"/>
                <a:cs typeface="+mn-cs"/>
              </a:rPr>
              <a:t> intuibile,  e pratico</a:t>
            </a:r>
            <a:r>
              <a:rPr lang="it-IT" sz="1200" kern="1200" baseline="0" dirty="0" smtClean="0">
                <a:solidFill>
                  <a:schemeClr val="tx1"/>
                </a:solidFill>
                <a:effectLst/>
                <a:latin typeface="+mn-lt"/>
                <a:ea typeface="+mn-ea"/>
                <a:cs typeface="+mn-cs"/>
              </a:rPr>
              <a:t> non è semplice. </a:t>
            </a:r>
            <a:r>
              <a:rPr lang="it-IT" sz="1200" kern="1200" dirty="0" smtClean="0">
                <a:solidFill>
                  <a:schemeClr val="tx1"/>
                </a:solidFill>
                <a:effectLst/>
                <a:latin typeface="+mn-lt"/>
                <a:ea typeface="+mn-ea"/>
                <a:cs typeface="+mn-cs"/>
              </a:rPr>
              <a:t>La riforma del decreto legislativo 61 e successive riorganizzazioni, ha stravolto l’assetto della scuola superiore che da allora vede riorganizzazioni periodiche, nonché nascita di nuovi di nuovi indirizzi sperimentali e non dando vita ad un sistema in continuo divenire. Ciò comporta, a volte, difficoltoso comprendere le differenze, spesso sottilissime, che distinguono un indirizzo dall’altro.  Ho quindi scelto di non approfondire nel dettaglio ogni singolo percorso, sarebbe inoltre impossibile come noioso e nozionistico al tempo stesso. Individuare nel dettaglio le materie che si affronteranno, le competenze formative acquisite, gli sbocchi professionali a cui si avrà accesso è un compito che in questo incontro non affronteremo insieme. Qualora abbiate bisogno di chiarimenti in tal senso vi invito a venirmi a trovare presso lo sportello </a:t>
            </a:r>
            <a:r>
              <a:rPr lang="it-IT" sz="1200" kern="1200" dirty="0" err="1" smtClean="0">
                <a:solidFill>
                  <a:schemeClr val="tx1"/>
                </a:solidFill>
                <a:effectLst/>
                <a:latin typeface="+mn-lt"/>
                <a:ea typeface="+mn-ea"/>
                <a:cs typeface="+mn-cs"/>
              </a:rPr>
              <a:t>informalavoro</a:t>
            </a:r>
            <a:r>
              <a:rPr lang="it-IT" sz="1200" kern="1200" dirty="0" smtClean="0">
                <a:solidFill>
                  <a:schemeClr val="tx1"/>
                </a:solidFill>
                <a:effectLst/>
                <a:latin typeface="+mn-lt"/>
                <a:ea typeface="+mn-ea"/>
                <a:cs typeface="+mn-cs"/>
              </a:rPr>
              <a:t>, dove avremo tempo e modo di approfondire nel dettaglio. La mia scelta è di darvi un panorama semplificato e di sottolineare alcuni concetti che secondo me sono importanti nella scelta parlando di offerta formativa. Noi dobbiamo pensare ed immaginare l’offerta formativa come un grande insieme matematico ricco di sottoinsiemi. È come aprire, in senso lato, tante bambole matriosche Una ne contiene un’altra a cui è strettamente correlata. In questa slide, che saranno sempre </a:t>
            </a:r>
            <a:r>
              <a:rPr lang="it-IT" sz="1200" kern="1200" dirty="0" err="1" smtClean="0">
                <a:solidFill>
                  <a:schemeClr val="tx1"/>
                </a:solidFill>
                <a:effectLst/>
                <a:latin typeface="+mn-lt"/>
                <a:ea typeface="+mn-ea"/>
                <a:cs typeface="+mn-cs"/>
              </a:rPr>
              <a:t>minimal</a:t>
            </a:r>
            <a:r>
              <a:rPr lang="it-IT" sz="1200" kern="1200" dirty="0" smtClean="0">
                <a:solidFill>
                  <a:schemeClr val="tx1"/>
                </a:solidFill>
                <a:effectLst/>
                <a:latin typeface="+mn-lt"/>
                <a:ea typeface="+mn-ea"/>
                <a:cs typeface="+mn-cs"/>
              </a:rPr>
              <a:t> negli enunciati, vi introduco nel primo sottoinsieme. La scuola superiore è caratterizzata da 4 diverse tipologie di percorsi. I colori e le sigle non sono stati posti a caso. Perché? Perché nella guida percorsi che vi verrà distribuita ad ogni tipologia è stato associato un colore particolare e una sigla di riconoscimento. Se quindi nella pagina disponibile via internet della stessa  e già immediatamente consultabile, i bottoni di scelta di consultazione o nella pagine cartacee che scorriamo ci rendono chiaro fin da subito a quale percorso di studi un istituto appartenga o viceversa, di quale  tipologia di scuole superiori di c stiamo parlando  se tecnica, liceale, professionale o di formazione professionale e sottolineo la differenza tra professionale e formazione professionale perché ho notato nel tempo che è il luogo dove più avvengono equivoci e dove permane un senso di confusione. </a:t>
            </a:r>
          </a:p>
          <a:p>
            <a:endParaRPr lang="it-IT" dirty="0"/>
          </a:p>
        </p:txBody>
      </p:sp>
      <p:sp>
        <p:nvSpPr>
          <p:cNvPr id="4" name="Segnaposto numero diapositiva 3"/>
          <p:cNvSpPr>
            <a:spLocks noGrp="1"/>
          </p:cNvSpPr>
          <p:nvPr>
            <p:ph type="sldNum" sz="quarter" idx="10"/>
          </p:nvPr>
        </p:nvSpPr>
        <p:spPr/>
        <p:txBody>
          <a:bodyPr/>
          <a:lstStyle/>
          <a:p>
            <a:fld id="{481066AC-A191-4BF4-A4F1-85A3088D12EE}" type="slidenum">
              <a:rPr lang="it-IT" smtClean="0"/>
              <a:pPr/>
              <a:t>2</a:t>
            </a:fld>
            <a:endParaRPr lang="it-IT"/>
          </a:p>
        </p:txBody>
      </p:sp>
    </p:spTree>
    <p:extLst>
      <p:ext uri="{BB962C8B-B14F-4D97-AF65-F5344CB8AC3E}">
        <p14:creationId xmlns="" xmlns:p14="http://schemas.microsoft.com/office/powerpoint/2010/main" val="2013461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Come potete veder questa slide pone il punto su alcuni aspetti fondamentali rispetto al percorso .</a:t>
            </a:r>
          </a:p>
          <a:p>
            <a:r>
              <a:rPr lang="it-IT" dirty="0" smtClean="0"/>
              <a:t>Aspetti fondamentali sono sicuramente la durata del percorso, il titolo di studio e l’accesso alle facoltà universitarie perché  </a:t>
            </a:r>
            <a:r>
              <a:rPr lang="it-IT" dirty="0" err="1" smtClean="0"/>
              <a:t>lgli</a:t>
            </a:r>
            <a:r>
              <a:rPr lang="it-IT" dirty="0" smtClean="0"/>
              <a:t> stessi cambiano a seconda del percorso intrapreso.</a:t>
            </a:r>
          </a:p>
          <a:p>
            <a:r>
              <a:rPr lang="it-IT" dirty="0" smtClean="0"/>
              <a:t>La durata del percorso è quinquennale con un monte ore settimanale che può variare da  27 a 32, il titolo di studio </a:t>
            </a:r>
            <a:r>
              <a:rPr lang="it-IT" dirty="0" err="1" smtClean="0"/>
              <a:t>piu</a:t>
            </a:r>
            <a:r>
              <a:rPr lang="it-IT" dirty="0" smtClean="0"/>
              <a:t> comunemente chiamato diploma di maturità  è un diploma di stato.</a:t>
            </a:r>
          </a:p>
          <a:p>
            <a:r>
              <a:rPr lang="it-IT" dirty="0" smtClean="0"/>
              <a:t>Ho cercato di porre poi  in risalto alcuni aspetti fondamentali di questo percorso.</a:t>
            </a:r>
          </a:p>
          <a:p>
            <a:r>
              <a:rPr lang="it-IT" dirty="0" smtClean="0"/>
              <a:t>Ogni liceo ha una propria anima  perché a seconda della tipologia di liceo che andremo a scegliere noi  approfondiremo ad esempio la cultura classica , le lingue ecc.</a:t>
            </a:r>
          </a:p>
          <a:p>
            <a:r>
              <a:rPr lang="it-IT" dirty="0" smtClean="0"/>
              <a:t>Un liceo non  da  una formazione e competenze legate ad un particolare ambito professionale, ma  è un sistema formativo  che costruisce una forma mentis aperta e flessibile , capace di riflettere in profondità , di riconoscere e valutare la complessità dei problemi e delle scelte.</a:t>
            </a:r>
          </a:p>
          <a:p>
            <a:r>
              <a:rPr lang="it-IT" dirty="0" smtClean="0"/>
              <a:t>E’ un percorso di studi esclusivamente teorico</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smtClean="0"/>
              <a:t>La slide illustra la diversa tipologia di licei e le eventuali suddivisioni in indirizzi</a:t>
            </a:r>
          </a:p>
          <a:p>
            <a:r>
              <a:rPr lang="it-IT" dirty="0" smtClean="0"/>
              <a:t>Vediamoli  brevemente:</a:t>
            </a:r>
          </a:p>
          <a:p>
            <a:r>
              <a:rPr lang="it-IT" dirty="0" smtClean="0"/>
              <a:t>Liceo classico – approfondimento della cultura classica attraverso le cosiddette  lingue morte latino e greco , materie principalmente umanistiche . La riforma ha potenziato le ore dedicate alla matematica e alla lingua straniera</a:t>
            </a:r>
          </a:p>
          <a:p>
            <a:r>
              <a:rPr lang="it-IT" dirty="0" smtClean="0"/>
              <a:t>Liceo linguistico – permette di approfondire una conoscenza coordinata di </a:t>
            </a:r>
            <a:r>
              <a:rPr lang="it-IT" dirty="0" err="1" smtClean="0"/>
              <a:t>piu</a:t>
            </a:r>
            <a:r>
              <a:rPr lang="it-IT" dirty="0" smtClean="0"/>
              <a:t> sistemi linguistici ( in totale 3) l’Apprendimento della lingua avviene attraverso la conoscenza degli autori e della letteratura straniera. Al </a:t>
            </a:r>
            <a:r>
              <a:rPr lang="it-IT" dirty="0" err="1" smtClean="0"/>
              <a:t>bienno</a:t>
            </a:r>
            <a:r>
              <a:rPr lang="it-IT" dirty="0" smtClean="0"/>
              <a:t> presenza della lingua latina</a:t>
            </a:r>
          </a:p>
          <a:p>
            <a:r>
              <a:rPr lang="it-IT" dirty="0" smtClean="0"/>
              <a:t>Liceo musicale e coreutico – apprendimento teorico e pratico della danza e della musica  - esami di sbarramento di ingresso</a:t>
            </a:r>
          </a:p>
          <a:p>
            <a:r>
              <a:rPr lang="it-IT" dirty="0" smtClean="0"/>
              <a:t>Liceo scientifico approfondimento delle discipline legate all’ambito scientifico matematica fisica biologia e scienze naturali. L’opzione scienze applicate comporta l’abolizione del latino a favore dello studio informatico dei dati legati  ai fenomeni scientifici</a:t>
            </a:r>
          </a:p>
          <a:p>
            <a:r>
              <a:rPr lang="it-IT" i="1" u="sng" dirty="0" smtClean="0"/>
              <a:t> Liceo scientifico ad indirizzo sportivo: </a:t>
            </a:r>
            <a:r>
              <a:rPr lang="it-IT" dirty="0" smtClean="0"/>
              <a:t>diversamente da quanto si possa credere è in pratica un liceo scientifico a tutti gli effetti dove infatti il potenziamento delle scienze motorie è pari ad una ora soltanto per un totale di tre e la possibilità di praticare all’interno di questa un particolare sport quali ad </a:t>
            </a:r>
            <a:r>
              <a:rPr lang="it-IT" dirty="0" err="1" smtClean="0"/>
              <a:t>es</a:t>
            </a:r>
            <a:r>
              <a:rPr lang="it-IT" dirty="0" smtClean="0"/>
              <a:t> il canottaggio. Vi è poi l’introduzione di materie che studiano lo sport con un approccio giuridico </a:t>
            </a:r>
            <a:r>
              <a:rPr lang="it-IT" dirty="0" err="1" smtClean="0"/>
              <a:t>econonomico</a:t>
            </a:r>
            <a:r>
              <a:rPr lang="it-IT" dirty="0" smtClean="0"/>
              <a:t>.</a:t>
            </a:r>
          </a:p>
          <a:p>
            <a:r>
              <a:rPr lang="it-IT" i="1" u="sng" dirty="0" smtClean="0"/>
              <a:t>Liceo delle scienze umane: </a:t>
            </a:r>
            <a:r>
              <a:rPr lang="it-IT" dirty="0" smtClean="0"/>
              <a:t>approfondisce i fenomeni e gli elementi che fanno parte della costruzione dell’identità personale e delle relazioni umane e sociali (psicologia, sociologia, pedagogia), nell’opzione economico sociale si perde il latino per studiare il diritto e l’economia politica</a:t>
            </a:r>
          </a:p>
          <a:p>
            <a:r>
              <a:rPr lang="it-IT" i="1" u="sng" dirty="0" smtClean="0"/>
              <a:t>Liceo artistico: </a:t>
            </a:r>
            <a:r>
              <a:rPr lang="it-IT" dirty="0" smtClean="0"/>
              <a:t>dopo il biennio è necessario scegliere l’indirizzo di studi approfondisce la componente estetica, sviluppa la creatività personale e permette di acquisire un’ottima conoscenza del patrimonio artistico (storia dell’arte)</a:t>
            </a:r>
          </a:p>
          <a:p>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Come possiamo vedere dalla slide  anche questa tipologia di percorso  è quinquennale, permette di accedere all’università in quanto si consegue un diploma di stato Il titolo conseguito racchiude la dicitura perito, erroneamente spesso diciamo tecnico , ma  i due diplomi sono differenti in quanto il perito può iscriversi all’albo dei professionisti e firmare le certificazioni e quant’altro, il tecnico no.</a:t>
            </a:r>
          </a:p>
          <a:p>
            <a:endParaRPr lang="it-IT" dirty="0" smtClean="0"/>
          </a:p>
          <a:p>
            <a:r>
              <a:rPr lang="it-IT" dirty="0" smtClean="0"/>
              <a:t>E’ un percorso che sicuramente porta all’acquisizione di competenze finalizzate all’inserimento lavorativo.</a:t>
            </a:r>
          </a:p>
          <a:p>
            <a:endParaRPr lang="it-IT" dirty="0" smtClean="0"/>
          </a:p>
          <a:p>
            <a:r>
              <a:rPr lang="it-IT" dirty="0" smtClean="0"/>
              <a:t>L’approccio allo studio e alle discipline specialistiche è ancora prettamente teorico con una formazione che permette di comprendere ed essere allineati con le dinamiche e continue innovazioni del mondo della tecnologia e il suo continuo divenire e sviluppo. Esiste una prima dimensione pratica  caratterizzata dalle ore di alternanza scuola lavoro.</a:t>
            </a:r>
          </a:p>
          <a:p>
            <a:endParaRPr lang="it-IT" dirty="0" smtClean="0"/>
          </a:p>
          <a:p>
            <a:r>
              <a:rPr lang="it-IT" dirty="0" smtClean="0"/>
              <a:t>Fondamentalmente lo sbocco lavorativo permette di ricoprire posizioni e mansioni legate all’innovazione, progettazione, allo sviluppo e analisi del processo lavorativo in una dimensione progettuale e operativa</a:t>
            </a:r>
          </a:p>
          <a:p>
            <a:endParaRPr lang="it-IT" dirty="0" smtClean="0"/>
          </a:p>
          <a:p>
            <a:r>
              <a:rPr lang="it-IT" dirty="0" smtClean="0"/>
              <a:t>Al tutto si affianca nel biennio una preparazione culturale di base in cui si approfondiscono i temi umanistici, logico matematici, </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Vi ho messo l’organigramma  per comprendere quanto sia diversificata questa tipologia di percorso . E’ bene fare attenzione quando si fa l’iscrizione  per </a:t>
            </a:r>
            <a:r>
              <a:rPr lang="it-IT" dirty="0" err="1" smtClean="0"/>
              <a:t>chè</a:t>
            </a:r>
            <a:r>
              <a:rPr lang="it-IT" dirty="0" smtClean="0"/>
              <a:t> a seconda del settore, dell’ indirizzo  dell’articolazione e dell’opzione  si andrà ad identificare un preciso  percorso scolastico … nell’ambito logistico infatti le articolazioni sono ben tre conduzione del mezzo, ma anche costruzione del mezzo e logistica  le differenze tra le stesse sono facilmente intuibili</a:t>
            </a:r>
            <a:endParaRPr lang="it-IT" dirty="0"/>
          </a:p>
        </p:txBody>
      </p:sp>
      <p:sp>
        <p:nvSpPr>
          <p:cNvPr id="4" name="Segnaposto numero diapositiva 3"/>
          <p:cNvSpPr>
            <a:spLocks noGrp="1"/>
          </p:cNvSpPr>
          <p:nvPr>
            <p:ph type="sldNum" sz="quarter" idx="10"/>
          </p:nvPr>
        </p:nvSpPr>
        <p:spPr/>
        <p:txBody>
          <a:bodyPr/>
          <a:lstStyle/>
          <a:p>
            <a:fld id="{481066AC-A191-4BF4-A4F1-85A3088D12EE}" type="slidenum">
              <a:rPr lang="it-IT" smtClean="0"/>
              <a:pPr/>
              <a:t>6</a:t>
            </a:fld>
            <a:endParaRPr lang="it-IT"/>
          </a:p>
        </p:txBody>
      </p:sp>
    </p:spTree>
    <p:extLst>
      <p:ext uri="{BB962C8B-B14F-4D97-AF65-F5344CB8AC3E}">
        <p14:creationId xmlns="" xmlns:p14="http://schemas.microsoft.com/office/powerpoint/2010/main" val="888100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L’istruzione tecnica  si suddivide in due grandi settori uno legato all’economia ed ai servizi, l’altro alle discipline tecnologiche.</a:t>
            </a:r>
          </a:p>
          <a:p>
            <a:r>
              <a:rPr lang="it-IT" dirty="0" smtClean="0"/>
              <a:t>Come potete notare gli indirizzi sono  tanti e diversi.</a:t>
            </a:r>
          </a:p>
          <a:p>
            <a:r>
              <a:rPr lang="it-IT" dirty="0" smtClean="0"/>
              <a:t>Credo sia  opportuno per un genitore, anche se difficile, cercare di far comprendere a fondo al proprio figlio chiarire cosa vuol dire ricoprire una certa figura professionale.</a:t>
            </a:r>
          </a:p>
          <a:p>
            <a:r>
              <a:rPr lang="it-IT" dirty="0" smtClean="0"/>
              <a:t>Spesso se chiedi ad un ragazzo il significato, per altro intuibile della parola meccatronico allo stesso sfugge, per cui è poco chiaro sia la professione sia le materie predominanti.  Il percorso di agraria ne è un tipico esempio spesso i ragazzi lo associano all’amore e alla cura degli animali, ma così non è.</a:t>
            </a:r>
          </a:p>
          <a:p>
            <a:r>
              <a:rPr lang="it-IT" dirty="0" smtClean="0"/>
              <a:t>Questo permette ai ragazzi di non ritrovarsi rinchiusi in percorsi che li proiettino verso una professione che in realtà poi non gli piace o non gli appartiene.</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Questo è un percorso dove inizia  di solito la confusione </a:t>
            </a:r>
          </a:p>
          <a:p>
            <a:r>
              <a:rPr lang="it-IT" dirty="0" smtClean="0"/>
              <a:t>Sottolineo che anche questo è un percorso quinquennale, che permette di acquisire il diploma di stato e la dicitura di tecnico cos’ come l’accesso alle facoltà universitarie</a:t>
            </a:r>
          </a:p>
          <a:p>
            <a:endParaRPr lang="it-IT" dirty="0" smtClean="0"/>
          </a:p>
          <a:p>
            <a:r>
              <a:rPr lang="it-IT" dirty="0" smtClean="0"/>
              <a:t>È finalizzato alla  formazione di figure professionali operative in grado di operare da subito nel mondo del lavoro</a:t>
            </a:r>
          </a:p>
          <a:p>
            <a:endParaRPr lang="it-IT" dirty="0" smtClean="0"/>
          </a:p>
          <a:p>
            <a:r>
              <a:rPr lang="it-IT" dirty="0" smtClean="0"/>
              <a:t>L’approccio alla disciplina è soprattutto pratico , operativo  ed infatti gli istituti che operano sul territorio sono in connessione col mondo delle imprese  e hanno rispetto ai programmi ministeriale una quota di monte ore da gestire in autonomia  in modo da sviluppare percorsi che meglio rispondono alle esigenze territoriali.</a:t>
            </a:r>
          </a:p>
          <a:p>
            <a:r>
              <a:rPr lang="it-IT" dirty="0" smtClean="0"/>
              <a:t>Il monte ore dedicato ai laboratori  così come allo stage è rilevante.</a:t>
            </a:r>
          </a:p>
          <a:p>
            <a:r>
              <a:rPr lang="it-IT" dirty="0" smtClean="0"/>
              <a:t> La dimensione è quasi totalmente pratica </a:t>
            </a:r>
          </a:p>
          <a:p>
            <a:endParaRPr lang="it-IT" dirty="0" smtClean="0"/>
          </a:p>
          <a:p>
            <a:r>
              <a:rPr lang="it-IT" dirty="0" smtClean="0"/>
              <a:t>La figura professionale di inserimento è una persona che opera direttamente sul prodotto  ed in grado di applicare  e leggere tutto ciò che concerne la disciplina ma non possiede le competenze  per progettare e comprendere le trasformazioni  in divenire delle tecnologie.</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Dopo la riforma del 2018  istruzione professionale vede in totale 11 indirizzi io vi ho riportato solo quelli attivati in  provincia di </a:t>
            </a:r>
            <a:r>
              <a:rPr lang="it-IT" dirty="0" err="1" smtClean="0"/>
              <a:t>varese</a:t>
            </a:r>
            <a:r>
              <a:rPr lang="it-IT" dirty="0" smtClean="0"/>
              <a:t>.</a:t>
            </a:r>
          </a:p>
          <a:p>
            <a:endParaRPr lang="it-IT" dirty="0" smtClean="0"/>
          </a:p>
          <a:p>
            <a:r>
              <a:rPr lang="it-IT" dirty="0" smtClean="0"/>
              <a:t>Per chiarire le differenze tra un  perito e un tecnico  vi porto un esempio molto semplice impianti  elettrici civili e industriali </a:t>
            </a:r>
            <a:r>
              <a:rPr lang="it-IT" dirty="0" err="1" smtClean="0"/>
              <a:t>…la</a:t>
            </a:r>
            <a:r>
              <a:rPr lang="it-IT" dirty="0" smtClean="0"/>
              <a:t> progettazione e firma dell’impianto spetta  al diplomato di istruzione tecnica, la realizzazione pratica dell’impianto al diplomato da istruzione professionale</a:t>
            </a:r>
            <a:endParaRPr lang="it-IT" dirty="0"/>
          </a:p>
        </p:txBody>
      </p:sp>
      <p:sp>
        <p:nvSpPr>
          <p:cNvPr id="4" name="Segnaposto numero diapositiva 3"/>
          <p:cNvSpPr>
            <a:spLocks noGrp="1"/>
          </p:cNvSpPr>
          <p:nvPr>
            <p:ph type="sldNum" sz="quarter" idx="10"/>
          </p:nvPr>
        </p:nvSpPr>
        <p:spPr/>
        <p:txBody>
          <a:bodyPr/>
          <a:lstStyle/>
          <a:p>
            <a:fld id="{B997D447-9A1B-480B-8738-0E6C8D0BEC1C}"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B3CCAA-2B99-456C-85EF-0E79E8B1F2F7}" type="datetimeFigureOut">
              <a:rPr lang="it-IT" smtClean="0"/>
              <a:pPr/>
              <a:t>14/11/2022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7D54BC9-1BCB-40D3-9C2C-314784182A1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3CCAA-2B99-456C-85EF-0E79E8B1F2F7}" type="datetimeFigureOut">
              <a:rPr lang="it-IT" smtClean="0"/>
              <a:pPr/>
              <a:t>14/11/2022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54BC9-1BCB-40D3-9C2C-314784182A1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guida-percorsi-varese.it/" TargetMode="External"/><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solidFill>
                  <a:srgbClr val="0070C0"/>
                </a:solidFill>
              </a:rPr>
              <a:t>L’offerta formativa in Provincia di Varese</a:t>
            </a:r>
            <a:endParaRPr lang="it-IT" dirty="0">
              <a:solidFill>
                <a:srgbClr val="0070C0"/>
              </a:solidFill>
            </a:endParaRPr>
          </a:p>
        </p:txBody>
      </p:sp>
      <p:sp>
        <p:nvSpPr>
          <p:cNvPr id="3" name="Sottotitolo 2"/>
          <p:cNvSpPr>
            <a:spLocks noGrp="1"/>
          </p:cNvSpPr>
          <p:nvPr>
            <p:ph type="subTitle" idx="1"/>
          </p:nvPr>
        </p:nvSpPr>
        <p:spPr/>
        <p:txBody>
          <a:bodyPr/>
          <a:lstStyle/>
          <a:p>
            <a:r>
              <a:rPr lang="it-IT" dirty="0" smtClean="0">
                <a:solidFill>
                  <a:srgbClr val="0070C0"/>
                </a:solidFill>
              </a:rPr>
              <a:t>Come districarsi nella molteplicità dei percorsi scolastici delle superiori</a:t>
            </a:r>
            <a:endParaRPr lang="it-IT"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 xmlns:a16="http://schemas.microsoft.com/office/drawing/2014/main" id="{1C225545-821F-45E2-8D57-2F4EF08210C8}"/>
              </a:ext>
            </a:extLst>
          </p:cNvPr>
          <p:cNvSpPr>
            <a:spLocks noGrp="1"/>
          </p:cNvSpPr>
          <p:nvPr>
            <p:ph type="title"/>
          </p:nvPr>
        </p:nvSpPr>
        <p:spPr/>
        <p:txBody>
          <a:bodyPr>
            <a:normAutofit/>
          </a:bodyPr>
          <a:lstStyle/>
          <a:p>
            <a:pPr algn="ctr"/>
            <a:r>
              <a:rPr lang="it-IT" sz="3200" b="1" dirty="0">
                <a:latin typeface="Cavolini" panose="03000502040302020204" pitchFamily="66" charset="0"/>
                <a:cs typeface="Cavolini" panose="03000502040302020204" pitchFamily="66" charset="0"/>
              </a:rPr>
              <a:t>Capire le differenze fra…</a:t>
            </a:r>
          </a:p>
        </p:txBody>
      </p:sp>
      <p:sp>
        <p:nvSpPr>
          <p:cNvPr id="6" name="Segnaposto testo 5">
            <a:extLst>
              <a:ext uri="{FF2B5EF4-FFF2-40B4-BE49-F238E27FC236}">
                <a16:creationId xmlns="" xmlns:a16="http://schemas.microsoft.com/office/drawing/2014/main" id="{62FE58F5-1427-4542-8312-2A7AC409ED84}"/>
              </a:ext>
            </a:extLst>
          </p:cNvPr>
          <p:cNvSpPr>
            <a:spLocks noGrp="1"/>
          </p:cNvSpPr>
          <p:nvPr>
            <p:ph type="body" idx="1"/>
          </p:nvPr>
        </p:nvSpPr>
        <p:spPr>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p:spPr>
        <p:txBody>
          <a:bodyPr/>
          <a:lstStyle/>
          <a:p>
            <a:pPr algn="ctr"/>
            <a:r>
              <a:rPr lang="it-IT" dirty="0"/>
              <a:t>ISTRUZIONE TECNICA</a:t>
            </a:r>
          </a:p>
        </p:txBody>
      </p:sp>
      <p:sp>
        <p:nvSpPr>
          <p:cNvPr id="7" name="Segnaposto contenuto 6">
            <a:extLst>
              <a:ext uri="{FF2B5EF4-FFF2-40B4-BE49-F238E27FC236}">
                <a16:creationId xmlns="" xmlns:a16="http://schemas.microsoft.com/office/drawing/2014/main" id="{32BA13BE-CF3C-4E86-A787-26EFFB92DD52}"/>
              </a:ext>
            </a:extLst>
          </p:cNvPr>
          <p:cNvSpPr>
            <a:spLocks noGrp="1"/>
          </p:cNvSpPr>
          <p:nvPr>
            <p:ph sz="half" idx="2"/>
          </p:nvPr>
        </p:nvSpPr>
        <p:spPr/>
        <p:txBody>
          <a:bodyPr/>
          <a:lstStyle/>
          <a:p>
            <a:pPr>
              <a:buFont typeface="Wingdings" panose="05000000000000000000" pitchFamily="2" charset="2"/>
              <a:buChar char="q"/>
            </a:pPr>
            <a:r>
              <a:rPr lang="it-IT" dirty="0"/>
              <a:t>Innovazione e sviluppo delle tecnologie e metodologie</a:t>
            </a:r>
          </a:p>
          <a:p>
            <a:pPr>
              <a:buFont typeface="Wingdings" panose="05000000000000000000" pitchFamily="2" charset="2"/>
              <a:buChar char="q"/>
            </a:pPr>
            <a:r>
              <a:rPr lang="it-IT" dirty="0"/>
              <a:t>Lavora sul Processo</a:t>
            </a:r>
          </a:p>
          <a:p>
            <a:pPr>
              <a:buFont typeface="Wingdings" panose="05000000000000000000" pitchFamily="2" charset="2"/>
              <a:buChar char="q"/>
            </a:pPr>
            <a:r>
              <a:rPr lang="it-IT" dirty="0"/>
              <a:t>Ideazione, progettazione e gestione della produzione</a:t>
            </a:r>
          </a:p>
          <a:p>
            <a:pPr marL="0" indent="0">
              <a:buNone/>
            </a:pPr>
            <a:endParaRPr lang="it-IT" dirty="0"/>
          </a:p>
          <a:p>
            <a:pPr>
              <a:buFont typeface="Wingdings" panose="05000000000000000000" pitchFamily="2" charset="2"/>
              <a:buChar char="q"/>
            </a:pPr>
            <a:r>
              <a:rPr lang="it-IT" dirty="0"/>
              <a:t>Titolo finale diploma di Perito</a:t>
            </a:r>
          </a:p>
        </p:txBody>
      </p:sp>
      <p:sp>
        <p:nvSpPr>
          <p:cNvPr id="8" name="Segnaposto testo 7">
            <a:extLst>
              <a:ext uri="{FF2B5EF4-FFF2-40B4-BE49-F238E27FC236}">
                <a16:creationId xmlns="" xmlns:a16="http://schemas.microsoft.com/office/drawing/2014/main" id="{9D9EC3B5-D4E4-4148-9922-DEBF28BF4B59}"/>
              </a:ext>
            </a:extLst>
          </p:cNvPr>
          <p:cNvSpPr>
            <a:spLocks noGrp="1"/>
          </p:cNvSpPr>
          <p:nvPr>
            <p:ph type="body" sz="quarter" idx="3"/>
          </p:nvPr>
        </p:nvSpPr>
        <p: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txBody>
          <a:bodyPr/>
          <a:lstStyle/>
          <a:p>
            <a:pPr algn="ctr"/>
            <a:r>
              <a:rPr lang="it-IT" dirty="0"/>
              <a:t>ISTRUZIONE PROFESSIONALE </a:t>
            </a:r>
          </a:p>
        </p:txBody>
      </p:sp>
      <p:sp>
        <p:nvSpPr>
          <p:cNvPr id="9" name="Segnaposto contenuto 8">
            <a:extLst>
              <a:ext uri="{FF2B5EF4-FFF2-40B4-BE49-F238E27FC236}">
                <a16:creationId xmlns="" xmlns:a16="http://schemas.microsoft.com/office/drawing/2014/main" id="{3B3D1BEA-F81E-4354-B8AD-4A1DD8E27948}"/>
              </a:ext>
            </a:extLst>
          </p:cNvPr>
          <p:cNvSpPr>
            <a:spLocks noGrp="1"/>
          </p:cNvSpPr>
          <p:nvPr>
            <p:ph sz="quarter" idx="4"/>
          </p:nvPr>
        </p:nvSpPr>
        <p:spPr/>
        <p:txBody>
          <a:bodyPr/>
          <a:lstStyle/>
          <a:p>
            <a:pPr>
              <a:buFont typeface="Wingdings" panose="05000000000000000000" pitchFamily="2" charset="2"/>
              <a:buChar char="q"/>
            </a:pPr>
            <a:r>
              <a:rPr lang="it-IT" dirty="0"/>
              <a:t> applicazione delle tecnologie e delle metodologie</a:t>
            </a:r>
          </a:p>
          <a:p>
            <a:pPr>
              <a:buFont typeface="Wingdings" panose="05000000000000000000" pitchFamily="2" charset="2"/>
              <a:buChar char="q"/>
            </a:pPr>
            <a:r>
              <a:rPr lang="it-IT" dirty="0"/>
              <a:t> lavora sul Prodotto</a:t>
            </a:r>
          </a:p>
          <a:p>
            <a:pPr>
              <a:buFont typeface="Wingdings" panose="05000000000000000000" pitchFamily="2" charset="2"/>
              <a:buChar char="q"/>
            </a:pPr>
            <a:r>
              <a:rPr lang="it-IT" dirty="0"/>
              <a:t>Distribuzione</a:t>
            </a:r>
            <a:r>
              <a:rPr lang="it-IT" dirty="0" smtClean="0"/>
              <a:t>, erogazione </a:t>
            </a:r>
            <a:r>
              <a:rPr lang="it-IT" dirty="0"/>
              <a:t>del prodotto/servizio, manutenzione e assistenza</a:t>
            </a:r>
          </a:p>
          <a:p>
            <a:pPr>
              <a:buFont typeface="Wingdings" panose="05000000000000000000" pitchFamily="2" charset="2"/>
              <a:buChar char="q"/>
            </a:pPr>
            <a:r>
              <a:rPr lang="it-IT" dirty="0"/>
              <a:t> titolo finale diploma di tecnico</a:t>
            </a:r>
          </a:p>
        </p:txBody>
      </p:sp>
    </p:spTree>
    <p:extLst>
      <p:ext uri="{BB962C8B-B14F-4D97-AF65-F5344CB8AC3E}">
        <p14:creationId xmlns="" xmlns:p14="http://schemas.microsoft.com/office/powerpoint/2010/main" val="215931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CasellaDiTesto 2"/>
          <p:cNvSpPr txBox="1"/>
          <p:nvPr/>
        </p:nvSpPr>
        <p:spPr>
          <a:xfrm>
            <a:off x="4786314" y="1142984"/>
            <a:ext cx="378621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000" b="1" dirty="0" smtClean="0"/>
              <a:t>Percorso triennale/quadriennale </a:t>
            </a:r>
            <a:endParaRPr lang="it-IT" sz="2000" b="1" dirty="0"/>
          </a:p>
        </p:txBody>
      </p:sp>
      <p:sp>
        <p:nvSpPr>
          <p:cNvPr id="4" name="CasellaDiTesto 3"/>
          <p:cNvSpPr txBox="1"/>
          <p:nvPr/>
        </p:nvSpPr>
        <p:spPr>
          <a:xfrm>
            <a:off x="4929190" y="214290"/>
            <a:ext cx="3714776"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sz="2000" b="1" dirty="0" smtClean="0"/>
              <a:t>Qualifica Professione (3°anno)</a:t>
            </a:r>
          </a:p>
          <a:p>
            <a:r>
              <a:rPr lang="it-IT" sz="2000" b="1" dirty="0" smtClean="0"/>
              <a:t>Diploma professionale (4° anno)</a:t>
            </a:r>
          </a:p>
        </p:txBody>
      </p:sp>
      <p:sp>
        <p:nvSpPr>
          <p:cNvPr id="5" name="CasellaDiTesto 4"/>
          <p:cNvSpPr txBox="1"/>
          <p:nvPr/>
        </p:nvSpPr>
        <p:spPr>
          <a:xfrm>
            <a:off x="285720" y="3429000"/>
            <a:ext cx="4143404" cy="3096344"/>
          </a:xfrm>
          <a:prstGeom prst="rect">
            <a:avLst/>
          </a:prstGeom>
        </p:spPr>
        <p:style>
          <a:lnRef idx="2">
            <a:schemeClr val="dk1"/>
          </a:lnRef>
          <a:fillRef idx="1">
            <a:schemeClr val="lt1"/>
          </a:fillRef>
          <a:effectRef idx="0">
            <a:schemeClr val="dk1"/>
          </a:effectRef>
          <a:fontRef idx="minor">
            <a:schemeClr val="dk1"/>
          </a:fontRef>
        </p:style>
        <p:txBody>
          <a:bodyPr wrap="square" rtlCol="0">
            <a:noAutofit/>
          </a:bodyPr>
          <a:lstStyle/>
          <a:p>
            <a:pPr algn="just"/>
            <a:r>
              <a:rPr lang="it-IT" sz="2000" b="1" dirty="0" smtClean="0"/>
              <a:t>Caratteristiche:</a:t>
            </a:r>
          </a:p>
          <a:p>
            <a:pPr algn="just">
              <a:buFont typeface="Wingdings" pitchFamily="2" charset="2"/>
              <a:buChar char="Ø"/>
            </a:pPr>
            <a:r>
              <a:rPr lang="it-IT" sz="2000" b="1" dirty="0" smtClean="0"/>
              <a:t>La didattica è improntata sull’operatività e sull’esperienza con esercitazioni e laboratori</a:t>
            </a:r>
          </a:p>
          <a:p>
            <a:pPr algn="just">
              <a:buFont typeface="Wingdings" pitchFamily="2" charset="2"/>
              <a:buChar char="Ø"/>
            </a:pPr>
            <a:r>
              <a:rPr lang="it-IT" sz="2000" b="1" dirty="0" smtClean="0"/>
              <a:t>Di importanza rilevante lo stage in azienda </a:t>
            </a:r>
          </a:p>
          <a:p>
            <a:pPr algn="just">
              <a:buFont typeface="Wingdings" pitchFamily="2" charset="2"/>
              <a:buChar char="Ø"/>
            </a:pPr>
            <a:r>
              <a:rPr lang="it-IT" sz="2000" b="1" dirty="0" smtClean="0"/>
              <a:t>Acquisizione delle competenze logico, linguistiche, umanistiche utili alla crescita individuale della persona</a:t>
            </a:r>
          </a:p>
          <a:p>
            <a:pPr algn="just">
              <a:buFont typeface="Wingdings" pitchFamily="2" charset="2"/>
              <a:buChar char="Ø"/>
            </a:pPr>
            <a:endParaRPr lang="it-IT" sz="2000" b="1" dirty="0" smtClean="0"/>
          </a:p>
          <a:p>
            <a:pPr algn="just"/>
            <a:endParaRPr lang="it-IT" sz="2000" b="1" dirty="0" smtClean="0"/>
          </a:p>
          <a:p>
            <a:endParaRPr lang="it-IT" dirty="0"/>
          </a:p>
        </p:txBody>
      </p:sp>
      <p:sp>
        <p:nvSpPr>
          <p:cNvPr id="8" name="CasellaDiTesto 7"/>
          <p:cNvSpPr txBox="1"/>
          <p:nvPr/>
        </p:nvSpPr>
        <p:spPr>
          <a:xfrm>
            <a:off x="1000100" y="2000240"/>
            <a:ext cx="750099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Formazione per una specifica figura professionale</a:t>
            </a:r>
            <a:endParaRPr lang="it-IT" b="1" i="1" dirty="0">
              <a:latin typeface="Comic Sans MS" pitchFamily="66" charset="0"/>
            </a:endParaRPr>
          </a:p>
        </p:txBody>
      </p:sp>
      <p:sp>
        <p:nvSpPr>
          <p:cNvPr id="9" name="CasellaDiTesto 8"/>
          <p:cNvSpPr txBox="1"/>
          <p:nvPr/>
        </p:nvSpPr>
        <p:spPr>
          <a:xfrm>
            <a:off x="4857752" y="3071810"/>
            <a:ext cx="4143404"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dirty="0" smtClean="0">
                <a:latin typeface="Comic Sans MS" pitchFamily="66" charset="0"/>
              </a:rPr>
              <a:t>Si parte dall’esperienza</a:t>
            </a:r>
          </a:p>
          <a:p>
            <a:r>
              <a:rPr lang="it-IT" b="1" dirty="0" smtClean="0">
                <a:latin typeface="Comic Sans MS" pitchFamily="66" charset="0"/>
              </a:rPr>
              <a:t>Imparare lavorando – lavorare imparando</a:t>
            </a:r>
            <a:endParaRPr lang="it-IT" b="1" dirty="0">
              <a:latin typeface="Comic Sans MS" pitchFamily="66" charset="0"/>
            </a:endParaRPr>
          </a:p>
        </p:txBody>
      </p:sp>
      <p:sp>
        <p:nvSpPr>
          <p:cNvPr id="7" name="CasellaDiTesto 6"/>
          <p:cNvSpPr txBox="1"/>
          <p:nvPr/>
        </p:nvSpPr>
        <p:spPr>
          <a:xfrm>
            <a:off x="5143504" y="4857760"/>
            <a:ext cx="3714776"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Inserimento veloce nel mondo del lavoro</a:t>
            </a:r>
            <a:endParaRPr lang="it-IT" sz="2000" b="1" dirty="0"/>
          </a:p>
        </p:txBody>
      </p:sp>
      <p:sp>
        <p:nvSpPr>
          <p:cNvPr id="10" name="CasellaDiTesto 9"/>
          <p:cNvSpPr txBox="1"/>
          <p:nvPr/>
        </p:nvSpPr>
        <p:spPr>
          <a:xfrm>
            <a:off x="214282" y="142852"/>
            <a:ext cx="4000528" cy="1600438"/>
          </a:xfrm>
          <a:prstGeom prst="rect">
            <a:avLst/>
          </a:prstGeom>
          <a:solidFill>
            <a:srgbClr val="8804AC"/>
          </a:solidFill>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it-IT" sz="4000" b="1" dirty="0" smtClean="0"/>
              <a:t>Formazione professionale </a:t>
            </a:r>
          </a:p>
          <a:p>
            <a:endParaRPr lang="it-IT" dirty="0"/>
          </a:p>
        </p:txBody>
      </p:sp>
    </p:spTree>
    <p:extLst>
      <p:ext uri="{BB962C8B-B14F-4D97-AF65-F5344CB8AC3E}">
        <p14:creationId xmlns="" xmlns:p14="http://schemas.microsoft.com/office/powerpoint/2010/main" val="4176172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Ovale 1"/>
          <p:cNvSpPr/>
          <p:nvPr/>
        </p:nvSpPr>
        <p:spPr>
          <a:xfrm>
            <a:off x="214314" y="-6438"/>
            <a:ext cx="4929222" cy="1304440"/>
          </a:xfrm>
          <a:prstGeom prst="ellipse">
            <a:avLst/>
          </a:prstGeom>
          <a:solidFill>
            <a:srgbClr val="8804A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3" name="CasellaDiTesto 2"/>
          <p:cNvSpPr txBox="1"/>
          <p:nvPr/>
        </p:nvSpPr>
        <p:spPr>
          <a:xfrm>
            <a:off x="17647" y="330765"/>
            <a:ext cx="5357850" cy="1077218"/>
          </a:xfrm>
          <a:prstGeom prst="rect">
            <a:avLst/>
          </a:prstGeom>
          <a:noFill/>
        </p:spPr>
        <p:txBody>
          <a:bodyPr wrap="square" rtlCol="0" anchor="b">
            <a:spAutoFit/>
          </a:bodyPr>
          <a:lstStyle/>
          <a:p>
            <a:pPr algn="ctr"/>
            <a:r>
              <a:rPr lang="it-IT" sz="3200" b="1" dirty="0" smtClean="0">
                <a:solidFill>
                  <a:schemeClr val="bg1"/>
                </a:solidFill>
              </a:rPr>
              <a:t>Formazione Professionale</a:t>
            </a:r>
          </a:p>
          <a:p>
            <a:pPr algn="ctr"/>
            <a:endParaRPr lang="it-IT" sz="3200" b="1" dirty="0"/>
          </a:p>
        </p:txBody>
      </p:sp>
      <p:sp>
        <p:nvSpPr>
          <p:cNvPr id="4" name="Ovale 3"/>
          <p:cNvSpPr/>
          <p:nvPr/>
        </p:nvSpPr>
        <p:spPr>
          <a:xfrm rot="21274897">
            <a:off x="204850" y="1328422"/>
            <a:ext cx="8859030" cy="5487039"/>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rot="20983591">
            <a:off x="1273799" y="3302017"/>
            <a:ext cx="2341209"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agricolo</a:t>
            </a:r>
          </a:p>
        </p:txBody>
      </p:sp>
      <p:sp>
        <p:nvSpPr>
          <p:cNvPr id="14" name="CasellaDiTesto 13"/>
          <p:cNvSpPr txBox="1"/>
          <p:nvPr/>
        </p:nvSpPr>
        <p:spPr>
          <a:xfrm>
            <a:off x="4138124" y="3340015"/>
            <a:ext cx="4752528"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delle produzioni alimentari</a:t>
            </a:r>
          </a:p>
        </p:txBody>
      </p:sp>
      <p:sp>
        <p:nvSpPr>
          <p:cNvPr id="15" name="CasellaDiTesto 14"/>
          <p:cNvSpPr txBox="1"/>
          <p:nvPr/>
        </p:nvSpPr>
        <p:spPr>
          <a:xfrm>
            <a:off x="899592" y="4044977"/>
            <a:ext cx="4752528"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della ristorazione </a:t>
            </a:r>
          </a:p>
        </p:txBody>
      </p:sp>
      <p:sp>
        <p:nvSpPr>
          <p:cNvPr id="16" name="CasellaDiTesto 15"/>
          <p:cNvSpPr txBox="1"/>
          <p:nvPr/>
        </p:nvSpPr>
        <p:spPr>
          <a:xfrm>
            <a:off x="2370999" y="4710132"/>
            <a:ext cx="6008996"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lavorazione dell’oro e metalli preziosi </a:t>
            </a:r>
          </a:p>
        </p:txBody>
      </p:sp>
      <p:sp>
        <p:nvSpPr>
          <p:cNvPr id="17" name="CasellaDiTesto 16"/>
          <p:cNvSpPr txBox="1"/>
          <p:nvPr/>
        </p:nvSpPr>
        <p:spPr>
          <a:xfrm rot="565052">
            <a:off x="6085393" y="4149552"/>
            <a:ext cx="2980161"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del legno</a:t>
            </a:r>
          </a:p>
        </p:txBody>
      </p:sp>
      <p:sp>
        <p:nvSpPr>
          <p:cNvPr id="19" name="CasellaDiTesto 18"/>
          <p:cNvSpPr txBox="1"/>
          <p:nvPr/>
        </p:nvSpPr>
        <p:spPr>
          <a:xfrm>
            <a:off x="1907704" y="2448135"/>
            <a:ext cx="3024336"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informatico</a:t>
            </a:r>
          </a:p>
        </p:txBody>
      </p:sp>
      <p:sp>
        <p:nvSpPr>
          <p:cNvPr id="20" name="CasellaDiTesto 19"/>
          <p:cNvSpPr txBox="1"/>
          <p:nvPr/>
        </p:nvSpPr>
        <p:spPr>
          <a:xfrm>
            <a:off x="2048064" y="6093296"/>
            <a:ext cx="4180120"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di impianti termoidraulici </a:t>
            </a:r>
          </a:p>
        </p:txBody>
      </p:sp>
      <p:sp>
        <p:nvSpPr>
          <p:cNvPr id="21" name="CasellaDiTesto 20"/>
          <p:cNvSpPr txBox="1"/>
          <p:nvPr/>
        </p:nvSpPr>
        <p:spPr>
          <a:xfrm rot="390738">
            <a:off x="5675653" y="2709724"/>
            <a:ext cx="2341209"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grafico</a:t>
            </a:r>
          </a:p>
        </p:txBody>
      </p:sp>
      <p:sp>
        <p:nvSpPr>
          <p:cNvPr id="22" name="CasellaDiTesto 21"/>
          <p:cNvSpPr txBox="1"/>
          <p:nvPr/>
        </p:nvSpPr>
        <p:spPr>
          <a:xfrm rot="21217562">
            <a:off x="4810111" y="5488935"/>
            <a:ext cx="2980161"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del benessere</a:t>
            </a:r>
          </a:p>
        </p:txBody>
      </p:sp>
      <p:sp>
        <p:nvSpPr>
          <p:cNvPr id="23" name="CasellaDiTesto 22"/>
          <p:cNvSpPr txBox="1"/>
          <p:nvPr/>
        </p:nvSpPr>
        <p:spPr>
          <a:xfrm rot="702774">
            <a:off x="1157963" y="5304269"/>
            <a:ext cx="2980161"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meccanico</a:t>
            </a:r>
          </a:p>
        </p:txBody>
      </p:sp>
      <p:sp>
        <p:nvSpPr>
          <p:cNvPr id="24" name="CasellaDiTesto 23"/>
          <p:cNvSpPr txBox="1"/>
          <p:nvPr/>
        </p:nvSpPr>
        <p:spPr>
          <a:xfrm rot="276898">
            <a:off x="2235705" y="1957027"/>
            <a:ext cx="2387673"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elettrico</a:t>
            </a:r>
          </a:p>
        </p:txBody>
      </p:sp>
      <p:sp>
        <p:nvSpPr>
          <p:cNvPr id="25" name="CasellaDiTesto 24"/>
          <p:cNvSpPr txBox="1"/>
          <p:nvPr/>
        </p:nvSpPr>
        <p:spPr>
          <a:xfrm rot="390738">
            <a:off x="3914560" y="1692012"/>
            <a:ext cx="3660297" cy="369332"/>
          </a:xfrm>
          <a:prstGeom prst="rect">
            <a:avLst/>
          </a:prstGeom>
          <a:noFill/>
        </p:spPr>
        <p:txBody>
          <a:bodyPr wrap="square" rtlCol="0">
            <a:spAutoFit/>
          </a:bodyPr>
          <a:lstStyle/>
          <a:p>
            <a:r>
              <a:rPr lang="it-IT" dirty="0" smtClean="0">
                <a:solidFill>
                  <a:srgbClr val="7209A7"/>
                </a:solidFill>
                <a:latin typeface="Aharoni" pitchFamily="2" charset="-79"/>
                <a:cs typeface="Aharoni" pitchFamily="2" charset="-79"/>
              </a:rPr>
              <a:t>Operatore ai servizi di vendita</a:t>
            </a:r>
          </a:p>
        </p:txBody>
      </p:sp>
    </p:spTree>
    <p:extLst>
      <p:ext uri="{BB962C8B-B14F-4D97-AF65-F5344CB8AC3E}">
        <p14:creationId xmlns="" xmlns:p14="http://schemas.microsoft.com/office/powerpoint/2010/main" val="3728344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CasellaDiTesto 1"/>
          <p:cNvSpPr txBox="1"/>
          <p:nvPr/>
        </p:nvSpPr>
        <p:spPr>
          <a:xfrm>
            <a:off x="-1" y="198935"/>
            <a:ext cx="9144000"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it-IT" sz="2800" b="1" dirty="0" smtClean="0"/>
              <a:t>Percorsi innovativi – I quadriennali</a:t>
            </a:r>
          </a:p>
        </p:txBody>
      </p:sp>
      <p:sp>
        <p:nvSpPr>
          <p:cNvPr id="3" name="CasellaDiTesto 2"/>
          <p:cNvSpPr txBox="1"/>
          <p:nvPr/>
        </p:nvSpPr>
        <p:spPr>
          <a:xfrm>
            <a:off x="22871" y="876761"/>
            <a:ext cx="9144000" cy="1754326"/>
          </a:xfrm>
          <a:prstGeom prst="rect">
            <a:avLst/>
          </a:prstGeom>
          <a:noFill/>
          <a:ln w="28575">
            <a:solidFill>
              <a:srgbClr val="E2A732"/>
            </a:solidFill>
          </a:ln>
        </p:spPr>
        <p:txBody>
          <a:bodyPr wrap="square" rtlCol="0">
            <a:spAutoFit/>
          </a:bodyPr>
          <a:lstStyle/>
          <a:p>
            <a:pPr algn="ctr"/>
            <a:r>
              <a:rPr lang="it-IT" b="1" dirty="0" smtClean="0">
                <a:latin typeface="Aharoni" panose="02010803020104030203" pitchFamily="2" charset="-79"/>
                <a:cs typeface="Aharoni" panose="02010803020104030203" pitchFamily="2" charset="-79"/>
              </a:rPr>
              <a:t>QUALI E DOVE</a:t>
            </a:r>
          </a:p>
          <a:p>
            <a:pPr marL="285750" indent="-285750">
              <a:buFont typeface="Arial" panose="020B0604020202020204" pitchFamily="34" charset="0"/>
              <a:buChar char="•"/>
            </a:pPr>
            <a:r>
              <a:rPr lang="it-IT" dirty="0" smtClean="0"/>
              <a:t>Liceo Classico Internazionale – Cairoli di Varese </a:t>
            </a:r>
          </a:p>
          <a:p>
            <a:pPr marL="285750" indent="-285750">
              <a:buFont typeface="Arial" panose="020B0604020202020204" pitchFamily="34" charset="0"/>
              <a:buChar char="•"/>
            </a:pPr>
            <a:r>
              <a:rPr lang="it-IT" dirty="0" smtClean="0"/>
              <a:t>Liceo Linguistico – Istituto </a:t>
            </a:r>
            <a:r>
              <a:rPr lang="it-IT" dirty="0" err="1" smtClean="0"/>
              <a:t>Rosetum</a:t>
            </a:r>
            <a:r>
              <a:rPr lang="it-IT" dirty="0" smtClean="0"/>
              <a:t> di Besozzo (paritaria)</a:t>
            </a:r>
          </a:p>
          <a:p>
            <a:pPr marL="285750" indent="-285750">
              <a:buFont typeface="Arial" panose="020B0604020202020204" pitchFamily="34" charset="0"/>
              <a:buChar char="•"/>
            </a:pPr>
            <a:r>
              <a:rPr lang="it-IT" dirty="0" smtClean="0"/>
              <a:t>Liceo scientifico Interazionale – Ferraris di Varese</a:t>
            </a:r>
          </a:p>
          <a:p>
            <a:pPr marL="285750" indent="-285750">
              <a:buFont typeface="Arial" panose="020B0604020202020204" pitchFamily="34" charset="0"/>
              <a:buChar char="•"/>
            </a:pPr>
            <a:r>
              <a:rPr lang="it-IT" dirty="0" smtClean="0"/>
              <a:t>Liceo Internazionale per l’innovazione – Olga Fiorini di Busto Arsizio (paritaria)</a:t>
            </a:r>
          </a:p>
          <a:p>
            <a:pPr marL="285750" indent="-285750">
              <a:buFont typeface="Arial" panose="020B0604020202020204" pitchFamily="34" charset="0"/>
              <a:buChar char="•"/>
            </a:pPr>
            <a:r>
              <a:rPr lang="it-IT" dirty="0" smtClean="0"/>
              <a:t>Istituto tecnico internazionale –  Tosi di Busto e Montale di Tradate</a:t>
            </a:r>
            <a:endParaRPr lang="it-IT" dirty="0"/>
          </a:p>
        </p:txBody>
      </p:sp>
      <p:sp>
        <p:nvSpPr>
          <p:cNvPr id="4" name="CasellaDiTesto 3"/>
          <p:cNvSpPr txBox="1"/>
          <p:nvPr/>
        </p:nvSpPr>
        <p:spPr>
          <a:xfrm>
            <a:off x="-64020" y="2776787"/>
            <a:ext cx="9144000" cy="369332"/>
          </a:xfrm>
          <a:prstGeom prst="rect">
            <a:avLst/>
          </a:prstGeom>
          <a:noFill/>
          <a:ln w="28575">
            <a:noFill/>
          </a:ln>
        </p:spPr>
        <p:txBody>
          <a:bodyPr wrap="square" rtlCol="0">
            <a:spAutoFit/>
          </a:bodyPr>
          <a:lstStyle/>
          <a:p>
            <a:pPr algn="ctr"/>
            <a:r>
              <a:rPr lang="it-IT" b="1" dirty="0" smtClean="0">
                <a:latin typeface="Aharoni" panose="02010803020104030203" pitchFamily="2" charset="-79"/>
                <a:cs typeface="Aharoni" panose="02010803020104030203" pitchFamily="2" charset="-79"/>
              </a:rPr>
              <a:t>CARATTERISTICHE</a:t>
            </a:r>
          </a:p>
        </p:txBody>
      </p:sp>
      <p:sp>
        <p:nvSpPr>
          <p:cNvPr id="5" name="CasellaDiTesto 4"/>
          <p:cNvSpPr txBox="1"/>
          <p:nvPr/>
        </p:nvSpPr>
        <p:spPr>
          <a:xfrm rot="21172888">
            <a:off x="3367743" y="4269469"/>
            <a:ext cx="5232890" cy="646331"/>
          </a:xfrm>
          <a:prstGeom prst="rect">
            <a:avLst/>
          </a:prstGeom>
          <a:noFill/>
        </p:spPr>
        <p:txBody>
          <a:bodyPr wrap="square" rtlCol="0">
            <a:spAutoFit/>
          </a:bodyPr>
          <a:lstStyle/>
          <a:p>
            <a:r>
              <a:rPr lang="it-IT" b="1" dirty="0" err="1" smtClean="0">
                <a:solidFill>
                  <a:srgbClr val="0000FF"/>
                </a:solidFill>
              </a:rPr>
              <a:t>Clil</a:t>
            </a:r>
            <a:r>
              <a:rPr lang="it-IT" b="1" dirty="0" smtClean="0">
                <a:solidFill>
                  <a:srgbClr val="0000FF"/>
                </a:solidFill>
              </a:rPr>
              <a:t> (storia, scienze naturali, arte, fisica)</a:t>
            </a:r>
          </a:p>
          <a:p>
            <a:endParaRPr lang="it-IT" b="1" dirty="0"/>
          </a:p>
        </p:txBody>
      </p:sp>
      <p:sp>
        <p:nvSpPr>
          <p:cNvPr id="6" name="CasellaDiTesto 5"/>
          <p:cNvSpPr txBox="1"/>
          <p:nvPr/>
        </p:nvSpPr>
        <p:spPr>
          <a:xfrm>
            <a:off x="3291832" y="3626279"/>
            <a:ext cx="2432296" cy="369332"/>
          </a:xfrm>
          <a:prstGeom prst="rect">
            <a:avLst/>
          </a:prstGeom>
          <a:noFill/>
        </p:spPr>
        <p:txBody>
          <a:bodyPr wrap="square" rtlCol="0">
            <a:spAutoFit/>
          </a:bodyPr>
          <a:lstStyle/>
          <a:p>
            <a:r>
              <a:rPr lang="it-IT" b="1" dirty="0" smtClean="0">
                <a:solidFill>
                  <a:srgbClr val="0000FF"/>
                </a:solidFill>
              </a:rPr>
              <a:t>Didattica laboratoriale</a:t>
            </a:r>
            <a:endParaRPr lang="it-IT" b="1" dirty="0">
              <a:solidFill>
                <a:srgbClr val="0000FF"/>
              </a:solidFill>
            </a:endParaRPr>
          </a:p>
        </p:txBody>
      </p:sp>
      <p:sp>
        <p:nvSpPr>
          <p:cNvPr id="7" name="CasellaDiTesto 6"/>
          <p:cNvSpPr txBox="1"/>
          <p:nvPr/>
        </p:nvSpPr>
        <p:spPr>
          <a:xfrm>
            <a:off x="263612" y="6205508"/>
            <a:ext cx="7980796" cy="369332"/>
          </a:xfrm>
          <a:prstGeom prst="rect">
            <a:avLst/>
          </a:prstGeom>
          <a:noFill/>
        </p:spPr>
        <p:txBody>
          <a:bodyPr wrap="square" rtlCol="0">
            <a:spAutoFit/>
          </a:bodyPr>
          <a:lstStyle/>
          <a:p>
            <a:r>
              <a:rPr lang="it-IT" b="1" dirty="0" smtClean="0">
                <a:solidFill>
                  <a:srgbClr val="0000FF"/>
                </a:solidFill>
              </a:rPr>
              <a:t>Apprendimento metodo </a:t>
            </a:r>
            <a:r>
              <a:rPr lang="it-IT" b="1" dirty="0" err="1" smtClean="0">
                <a:solidFill>
                  <a:srgbClr val="0000FF"/>
                </a:solidFill>
              </a:rPr>
              <a:t>Orberg</a:t>
            </a:r>
            <a:r>
              <a:rPr lang="it-IT" b="1" dirty="0" smtClean="0">
                <a:solidFill>
                  <a:srgbClr val="0000FF"/>
                </a:solidFill>
              </a:rPr>
              <a:t> (latino e greco – padronanza da parlante)</a:t>
            </a:r>
            <a:endParaRPr lang="it-IT" b="1" dirty="0">
              <a:solidFill>
                <a:srgbClr val="0000FF"/>
              </a:solidFill>
            </a:endParaRPr>
          </a:p>
        </p:txBody>
      </p:sp>
      <p:sp>
        <p:nvSpPr>
          <p:cNvPr id="8" name="CasellaDiTesto 7"/>
          <p:cNvSpPr txBox="1"/>
          <p:nvPr/>
        </p:nvSpPr>
        <p:spPr>
          <a:xfrm rot="20970225">
            <a:off x="377196" y="3538207"/>
            <a:ext cx="2255144" cy="369332"/>
          </a:xfrm>
          <a:prstGeom prst="rect">
            <a:avLst/>
          </a:prstGeom>
          <a:noFill/>
        </p:spPr>
        <p:txBody>
          <a:bodyPr wrap="square" rtlCol="0">
            <a:spAutoFit/>
          </a:bodyPr>
          <a:lstStyle/>
          <a:p>
            <a:r>
              <a:rPr lang="it-IT" b="1" dirty="0" smtClean="0">
                <a:solidFill>
                  <a:srgbClr val="0000FF"/>
                </a:solidFill>
              </a:rPr>
              <a:t>Cooperative </a:t>
            </a:r>
            <a:r>
              <a:rPr lang="it-IT" b="1" dirty="0" err="1" smtClean="0">
                <a:solidFill>
                  <a:srgbClr val="0000FF"/>
                </a:solidFill>
              </a:rPr>
              <a:t>learning</a:t>
            </a:r>
            <a:endParaRPr lang="it-IT" b="1" dirty="0">
              <a:solidFill>
                <a:srgbClr val="0000FF"/>
              </a:solidFill>
            </a:endParaRPr>
          </a:p>
        </p:txBody>
      </p:sp>
      <p:sp>
        <p:nvSpPr>
          <p:cNvPr id="9" name="CasellaDiTesto 8"/>
          <p:cNvSpPr txBox="1"/>
          <p:nvPr/>
        </p:nvSpPr>
        <p:spPr>
          <a:xfrm rot="476875">
            <a:off x="5970021" y="3602287"/>
            <a:ext cx="3024336" cy="369332"/>
          </a:xfrm>
          <a:prstGeom prst="rect">
            <a:avLst/>
          </a:prstGeom>
          <a:noFill/>
        </p:spPr>
        <p:txBody>
          <a:bodyPr wrap="square" rtlCol="0">
            <a:spAutoFit/>
          </a:bodyPr>
          <a:lstStyle/>
          <a:p>
            <a:r>
              <a:rPr lang="it-IT" b="1" dirty="0" smtClean="0">
                <a:solidFill>
                  <a:srgbClr val="0000FF"/>
                </a:solidFill>
              </a:rPr>
              <a:t>Public </a:t>
            </a:r>
            <a:r>
              <a:rPr lang="it-IT" b="1" dirty="0" err="1" smtClean="0">
                <a:solidFill>
                  <a:srgbClr val="0000FF"/>
                </a:solidFill>
              </a:rPr>
              <a:t>speaking</a:t>
            </a:r>
            <a:r>
              <a:rPr lang="it-IT" b="1" dirty="0" smtClean="0">
                <a:solidFill>
                  <a:srgbClr val="0000FF"/>
                </a:solidFill>
              </a:rPr>
              <a:t> e </a:t>
            </a:r>
            <a:r>
              <a:rPr lang="it-IT" b="1" dirty="0" err="1" smtClean="0">
                <a:solidFill>
                  <a:srgbClr val="0000FF"/>
                </a:solidFill>
              </a:rPr>
              <a:t>debate</a:t>
            </a:r>
            <a:endParaRPr lang="it-IT" b="1" dirty="0">
              <a:solidFill>
                <a:srgbClr val="0000FF"/>
              </a:solidFill>
            </a:endParaRPr>
          </a:p>
        </p:txBody>
      </p:sp>
      <p:sp>
        <p:nvSpPr>
          <p:cNvPr id="10" name="CasellaDiTesto 9"/>
          <p:cNvSpPr txBox="1"/>
          <p:nvPr/>
        </p:nvSpPr>
        <p:spPr>
          <a:xfrm rot="288918">
            <a:off x="435847" y="5225466"/>
            <a:ext cx="8272305" cy="646331"/>
          </a:xfrm>
          <a:prstGeom prst="rect">
            <a:avLst/>
          </a:prstGeom>
          <a:noFill/>
        </p:spPr>
        <p:txBody>
          <a:bodyPr wrap="square" rtlCol="0">
            <a:spAutoFit/>
          </a:bodyPr>
          <a:lstStyle/>
          <a:p>
            <a:r>
              <a:rPr lang="it-IT" b="1" dirty="0" smtClean="0">
                <a:solidFill>
                  <a:srgbClr val="0000FF"/>
                </a:solidFill>
              </a:rPr>
              <a:t>Percorsi di internazionalizzazione della didattica  nello studio delle lingue </a:t>
            </a:r>
            <a:r>
              <a:rPr lang="it-IT" b="1" smtClean="0">
                <a:solidFill>
                  <a:srgbClr val="0000FF"/>
                </a:solidFill>
              </a:rPr>
              <a:t>con soggiorni </a:t>
            </a:r>
            <a:r>
              <a:rPr lang="it-IT" b="1" dirty="0" smtClean="0">
                <a:solidFill>
                  <a:srgbClr val="0000FF"/>
                </a:solidFill>
              </a:rPr>
              <a:t>all’estero </a:t>
            </a:r>
            <a:endParaRPr lang="it-IT" b="1" dirty="0">
              <a:solidFill>
                <a:srgbClr val="0000FF"/>
              </a:solidFill>
            </a:endParaRPr>
          </a:p>
        </p:txBody>
      </p:sp>
      <p:sp>
        <p:nvSpPr>
          <p:cNvPr id="11" name="CasellaDiTesto 10"/>
          <p:cNvSpPr txBox="1"/>
          <p:nvPr/>
        </p:nvSpPr>
        <p:spPr>
          <a:xfrm rot="528371">
            <a:off x="1254340" y="4197561"/>
            <a:ext cx="2211140" cy="369332"/>
          </a:xfrm>
          <a:prstGeom prst="rect">
            <a:avLst/>
          </a:prstGeom>
          <a:noFill/>
        </p:spPr>
        <p:txBody>
          <a:bodyPr wrap="square" rtlCol="0">
            <a:spAutoFit/>
          </a:bodyPr>
          <a:lstStyle/>
          <a:p>
            <a:r>
              <a:rPr lang="it-IT" b="1" dirty="0" smtClean="0">
                <a:solidFill>
                  <a:srgbClr val="0000FF"/>
                </a:solidFill>
              </a:rPr>
              <a:t>Patente digitale </a:t>
            </a:r>
            <a:endParaRPr lang="it-IT" b="1" dirty="0">
              <a:solidFill>
                <a:srgbClr val="0000FF"/>
              </a:solidFill>
            </a:endParaRPr>
          </a:p>
        </p:txBody>
      </p:sp>
    </p:spTree>
    <p:extLst>
      <p:ext uri="{BB962C8B-B14F-4D97-AF65-F5344CB8AC3E}">
        <p14:creationId xmlns="" xmlns:p14="http://schemas.microsoft.com/office/powerpoint/2010/main" val="3905463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6EBB3"/>
        </a:solidFill>
        <a:effectLst/>
      </p:bgPr>
    </p:bg>
    <p:spTree>
      <p:nvGrpSpPr>
        <p:cNvPr id="1" name=""/>
        <p:cNvGrpSpPr/>
        <p:nvPr/>
      </p:nvGrpSpPr>
      <p:grpSpPr>
        <a:xfrm>
          <a:off x="0" y="0"/>
          <a:ext cx="0" cy="0"/>
          <a:chOff x="0" y="0"/>
          <a:chExt cx="0" cy="0"/>
        </a:xfrm>
      </p:grpSpPr>
      <p:sp>
        <p:nvSpPr>
          <p:cNvPr id="2" name="CasellaDiTesto 1"/>
          <p:cNvSpPr txBox="1"/>
          <p:nvPr/>
        </p:nvSpPr>
        <p:spPr>
          <a:xfrm>
            <a:off x="0" y="188640"/>
            <a:ext cx="9144000" cy="1077218"/>
          </a:xfrm>
          <a:prstGeom prst="rect">
            <a:avLst/>
          </a:prstGeom>
          <a:noFill/>
        </p:spPr>
        <p:txBody>
          <a:bodyPr wrap="square" rtlCol="0">
            <a:spAutoFit/>
          </a:bodyPr>
          <a:lstStyle/>
          <a:p>
            <a:pPr algn="ctr"/>
            <a:r>
              <a:rPr lang="it-IT" sz="3200" b="1" dirty="0" smtClean="0">
                <a:solidFill>
                  <a:srgbClr val="0000FF"/>
                </a:solidFill>
                <a:latin typeface="Aharoni" panose="02010803020104030203" pitchFamily="2" charset="-79"/>
                <a:cs typeface="Aharoni" panose="02010803020104030203" pitchFamily="2" charset="-79"/>
              </a:rPr>
              <a:t>ITS e IFTS…questi sconosciuti</a:t>
            </a:r>
          </a:p>
          <a:p>
            <a:pPr algn="ctr"/>
            <a:r>
              <a:rPr lang="it-IT" sz="3200" b="1" dirty="0" smtClean="0">
                <a:solidFill>
                  <a:srgbClr val="0000FF"/>
                </a:solidFill>
                <a:latin typeface="Aharoni" panose="02010803020104030203" pitchFamily="2" charset="-79"/>
                <a:cs typeface="Aharoni" panose="02010803020104030203" pitchFamily="2" charset="-79"/>
              </a:rPr>
              <a:t>Un ponte verso il lavoro</a:t>
            </a:r>
            <a:endParaRPr lang="it-IT" sz="3200" b="1" dirty="0">
              <a:solidFill>
                <a:srgbClr val="0000FF"/>
              </a:solidFill>
              <a:latin typeface="Aharoni" panose="02010803020104030203" pitchFamily="2" charset="-79"/>
              <a:cs typeface="Aharoni" panose="02010803020104030203" pitchFamily="2" charset="-79"/>
            </a:endParaRPr>
          </a:p>
        </p:txBody>
      </p:sp>
      <p:sp>
        <p:nvSpPr>
          <p:cNvPr id="4" name="CasellaDiTesto 3"/>
          <p:cNvSpPr txBox="1"/>
          <p:nvPr/>
        </p:nvSpPr>
        <p:spPr>
          <a:xfrm>
            <a:off x="214282" y="1214422"/>
            <a:ext cx="8643998" cy="3754874"/>
          </a:xfrm>
          <a:prstGeom prst="rect">
            <a:avLst/>
          </a:prstGeom>
          <a:noFill/>
          <a:ln w="28575">
            <a:solidFill>
              <a:srgbClr val="0000FF"/>
            </a:solidFill>
          </a:ln>
        </p:spPr>
        <p:txBody>
          <a:bodyPr wrap="square" rtlCol="0">
            <a:spAutoFit/>
          </a:bodyPr>
          <a:lstStyle/>
          <a:p>
            <a:r>
              <a:rPr lang="it-IT" sz="2000" b="1" dirty="0" smtClean="0">
                <a:solidFill>
                  <a:srgbClr val="0000FF"/>
                </a:solidFill>
              </a:rPr>
              <a:t>Cosa Sono? </a:t>
            </a:r>
            <a:r>
              <a:rPr lang="it-IT" sz="2000" dirty="0" smtClean="0">
                <a:solidFill>
                  <a:srgbClr val="0000FF"/>
                </a:solidFill>
              </a:rPr>
              <a:t>Percorsi di formazione tecnica superiore progettati in collaborazione con le imprese, enti locali e il sistema formativo (29 anni)</a:t>
            </a:r>
          </a:p>
          <a:p>
            <a:pPr>
              <a:buFont typeface="Wingdings" pitchFamily="2" charset="2"/>
              <a:buChar char="Ø"/>
            </a:pPr>
            <a:r>
              <a:rPr lang="it-IT" sz="2000" b="1" dirty="0" smtClean="0">
                <a:solidFill>
                  <a:srgbClr val="0000FF"/>
                </a:solidFill>
              </a:rPr>
              <a:t>IFTS</a:t>
            </a:r>
          </a:p>
          <a:p>
            <a:pPr lvl="1">
              <a:buFont typeface="Wingdings" pitchFamily="2" charset="2"/>
              <a:buChar char="ü"/>
            </a:pPr>
            <a:r>
              <a:rPr lang="it-IT" sz="2000" dirty="0" smtClean="0">
                <a:solidFill>
                  <a:srgbClr val="0000FF"/>
                </a:solidFill>
              </a:rPr>
              <a:t>Durata annuale</a:t>
            </a:r>
          </a:p>
          <a:p>
            <a:pPr lvl="1">
              <a:buFont typeface="Wingdings" pitchFamily="2" charset="2"/>
              <a:buChar char="ü"/>
            </a:pPr>
            <a:r>
              <a:rPr lang="it-IT" sz="2000" dirty="0" smtClean="0">
                <a:solidFill>
                  <a:srgbClr val="0000FF"/>
                </a:solidFill>
              </a:rPr>
              <a:t>Certificazione di specializzazione tecnica superiore</a:t>
            </a:r>
          </a:p>
          <a:p>
            <a:pPr lvl="1">
              <a:buFont typeface="Wingdings" pitchFamily="2" charset="2"/>
              <a:buChar char="ü"/>
            </a:pPr>
            <a:r>
              <a:rPr lang="it-IT" sz="2000" dirty="0" smtClean="0">
                <a:solidFill>
                  <a:srgbClr val="0000FF"/>
                </a:solidFill>
              </a:rPr>
              <a:t>Modalità di accesso: laurea, diploma di stato, diploma professionale (FP)</a:t>
            </a:r>
          </a:p>
          <a:p>
            <a:pPr>
              <a:buFont typeface="Wingdings" pitchFamily="2" charset="2"/>
              <a:buChar char="Ø"/>
            </a:pPr>
            <a:r>
              <a:rPr lang="it-IT" sz="2000" b="1" dirty="0" smtClean="0">
                <a:solidFill>
                  <a:srgbClr val="0000FF"/>
                </a:solidFill>
              </a:rPr>
              <a:t>ITS</a:t>
            </a:r>
          </a:p>
          <a:p>
            <a:pPr lvl="1">
              <a:buFont typeface="Wingdings" pitchFamily="2" charset="2"/>
              <a:buChar char="ü"/>
            </a:pPr>
            <a:r>
              <a:rPr lang="it-IT" sz="2000" dirty="0" smtClean="0">
                <a:solidFill>
                  <a:srgbClr val="0000FF"/>
                </a:solidFill>
              </a:rPr>
              <a:t>Durata biennale/triennale</a:t>
            </a:r>
          </a:p>
          <a:p>
            <a:pPr lvl="1">
              <a:buFont typeface="Wingdings" pitchFamily="2" charset="2"/>
              <a:buChar char="ü"/>
            </a:pPr>
            <a:r>
              <a:rPr lang="it-IT" sz="2000" dirty="0" smtClean="0">
                <a:solidFill>
                  <a:srgbClr val="0000FF"/>
                </a:solidFill>
              </a:rPr>
              <a:t>Diploma di tecnico superiore</a:t>
            </a:r>
          </a:p>
          <a:p>
            <a:pPr lvl="1">
              <a:buFont typeface="Wingdings" pitchFamily="2" charset="2"/>
              <a:buChar char="ü"/>
            </a:pPr>
            <a:r>
              <a:rPr lang="it-IT" sz="2000" dirty="0" smtClean="0">
                <a:solidFill>
                  <a:srgbClr val="0000FF"/>
                </a:solidFill>
              </a:rPr>
              <a:t>Modalità di accesso: laurea, diploma di stato, diploma </a:t>
            </a:r>
            <a:r>
              <a:rPr lang="it-IT" sz="2000" dirty="0" err="1" smtClean="0">
                <a:solidFill>
                  <a:srgbClr val="0000FF"/>
                </a:solidFill>
              </a:rPr>
              <a:t>professionale+certificazione</a:t>
            </a:r>
            <a:r>
              <a:rPr lang="it-IT" sz="2000" dirty="0" smtClean="0">
                <a:solidFill>
                  <a:srgbClr val="0000FF"/>
                </a:solidFill>
              </a:rPr>
              <a:t> IFTS</a:t>
            </a:r>
          </a:p>
          <a:p>
            <a:pPr lvl="1">
              <a:buFont typeface="Wingdings" pitchFamily="2" charset="2"/>
              <a:buChar char="ü"/>
            </a:pPr>
            <a:endParaRPr lang="it-IT" dirty="0"/>
          </a:p>
        </p:txBody>
      </p:sp>
      <p:pic>
        <p:nvPicPr>
          <p:cNvPr id="6" name="Immagine 5" descr="ifts.jpg"/>
          <p:cNvPicPr>
            <a:picLocks noChangeAspect="1"/>
          </p:cNvPicPr>
          <p:nvPr/>
        </p:nvPicPr>
        <p:blipFill>
          <a:blip r:embed="rId3" cstate="print"/>
          <a:stretch>
            <a:fillRect/>
          </a:stretch>
        </p:blipFill>
        <p:spPr>
          <a:xfrm>
            <a:off x="5214942" y="5072074"/>
            <a:ext cx="2914650" cy="1571625"/>
          </a:xfrm>
          <a:prstGeom prst="rect">
            <a:avLst/>
          </a:prstGeom>
          <a:ln>
            <a:noFill/>
          </a:ln>
          <a:effectLst>
            <a:outerShdw blurRad="292100" dist="139700" dir="2700000" algn="tl" rotWithShape="0">
              <a:srgbClr val="333333">
                <a:alpha val="65000"/>
              </a:srgbClr>
            </a:outerShdw>
          </a:effectLst>
        </p:spPr>
      </p:pic>
      <p:pic>
        <p:nvPicPr>
          <p:cNvPr id="7" name="Immagine 6" descr="evidenza-ITS.png"/>
          <p:cNvPicPr>
            <a:picLocks noChangeAspect="1"/>
          </p:cNvPicPr>
          <p:nvPr/>
        </p:nvPicPr>
        <p:blipFill>
          <a:blip r:embed="rId4" cstate="print"/>
          <a:stretch>
            <a:fillRect/>
          </a:stretch>
        </p:blipFill>
        <p:spPr>
          <a:xfrm>
            <a:off x="642910" y="5143512"/>
            <a:ext cx="3857620" cy="154304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512749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eduscopio.png"/>
          <p:cNvPicPr>
            <a:picLocks noChangeAspect="1"/>
          </p:cNvPicPr>
          <p:nvPr/>
        </p:nvPicPr>
        <p:blipFill>
          <a:blip r:embed="rId3" cstate="print"/>
          <a:stretch>
            <a:fillRect/>
          </a:stretch>
        </p:blipFill>
        <p:spPr>
          <a:xfrm>
            <a:off x="428596" y="357166"/>
            <a:ext cx="4248150" cy="1076325"/>
          </a:xfrm>
          <a:prstGeom prst="rect">
            <a:avLst/>
          </a:prstGeom>
        </p:spPr>
      </p:pic>
      <p:sp>
        <p:nvSpPr>
          <p:cNvPr id="3" name="CasellaDiTesto 2"/>
          <p:cNvSpPr txBox="1"/>
          <p:nvPr/>
        </p:nvSpPr>
        <p:spPr>
          <a:xfrm>
            <a:off x="714348" y="1928802"/>
            <a:ext cx="7358114" cy="4001095"/>
          </a:xfrm>
          <a:prstGeom prst="rect">
            <a:avLst/>
          </a:prstGeom>
          <a:noFill/>
        </p:spPr>
        <p:txBody>
          <a:bodyPr wrap="square" rtlCol="0">
            <a:spAutoFit/>
          </a:bodyPr>
          <a:lstStyle/>
          <a:p>
            <a:r>
              <a:rPr lang="it-IT" sz="2000" b="1" dirty="0" smtClean="0">
                <a:solidFill>
                  <a:srgbClr val="FF0000"/>
                </a:solidFill>
                <a:latin typeface="Aharoni" pitchFamily="2" charset="-79"/>
                <a:cs typeface="Aharoni" pitchFamily="2" charset="-79"/>
              </a:rPr>
              <a:t>Due parole sull’eccellenza </a:t>
            </a:r>
            <a:r>
              <a:rPr lang="it-IT" sz="2000" b="1" dirty="0" err="1" smtClean="0">
                <a:solidFill>
                  <a:srgbClr val="FF0000"/>
                </a:solidFill>
                <a:latin typeface="Aharoni" pitchFamily="2" charset="-79"/>
                <a:cs typeface="Aharoni" pitchFamily="2" charset="-79"/>
              </a:rPr>
              <a:t>scolastica…</a:t>
            </a:r>
            <a:endParaRPr lang="it-IT" sz="2000" b="1" dirty="0" smtClean="0">
              <a:solidFill>
                <a:srgbClr val="FF0000"/>
              </a:solidFill>
              <a:latin typeface="Aharoni" pitchFamily="2" charset="-79"/>
              <a:cs typeface="Aharoni" pitchFamily="2" charset="-79"/>
            </a:endParaRPr>
          </a:p>
          <a:p>
            <a:r>
              <a:rPr lang="it-IT" b="1" dirty="0" smtClean="0"/>
              <a:t>Permette l’equiparazione tra i vari istituti che hanno attivato lo stesso percorso di formazione attraverso dati statistici che riguardano:</a:t>
            </a:r>
          </a:p>
          <a:p>
            <a:endParaRPr lang="it-IT" b="1" dirty="0" smtClean="0"/>
          </a:p>
          <a:p>
            <a:pPr>
              <a:buFont typeface="Wingdings" pitchFamily="2" charset="2"/>
              <a:buChar char="Ø"/>
            </a:pPr>
            <a:r>
              <a:rPr lang="it-IT" b="1" dirty="0" smtClean="0">
                <a:solidFill>
                  <a:srgbClr val="FF0000"/>
                </a:solidFill>
              </a:rPr>
              <a:t>MONDO DEL LAVORO</a:t>
            </a:r>
          </a:p>
          <a:p>
            <a:pPr lvl="1">
              <a:buFont typeface="Wingdings" pitchFamily="2" charset="2"/>
              <a:buChar char="ü"/>
            </a:pPr>
            <a:r>
              <a:rPr lang="it-IT" b="1" dirty="0" smtClean="0"/>
              <a:t>Indice di occupazione dei diplomati</a:t>
            </a:r>
          </a:p>
          <a:p>
            <a:pPr lvl="1">
              <a:buFont typeface="Wingdings" pitchFamily="2" charset="2"/>
              <a:buChar char="ü"/>
            </a:pPr>
            <a:r>
              <a:rPr lang="it-IT" b="1" dirty="0" smtClean="0"/>
              <a:t>Coerenza tra studi fatti e lavoro trovato</a:t>
            </a:r>
          </a:p>
          <a:p>
            <a:pPr lvl="1">
              <a:buFont typeface="Wingdings" pitchFamily="2" charset="2"/>
              <a:buChar char="ü"/>
            </a:pPr>
            <a:endParaRPr lang="it-IT" b="1" dirty="0" smtClean="0"/>
          </a:p>
          <a:p>
            <a:pPr>
              <a:buFont typeface="Wingdings" pitchFamily="2" charset="2"/>
              <a:buChar char="Ø"/>
            </a:pPr>
            <a:r>
              <a:rPr lang="it-IT" b="1" dirty="0" smtClean="0">
                <a:solidFill>
                  <a:srgbClr val="FF0000"/>
                </a:solidFill>
              </a:rPr>
              <a:t>UNIVERSITA’</a:t>
            </a:r>
          </a:p>
          <a:p>
            <a:pPr lvl="1">
              <a:buFont typeface="Wingdings" pitchFamily="2" charset="2"/>
              <a:buChar char="ü"/>
            </a:pPr>
            <a:r>
              <a:rPr lang="it-IT" b="1" dirty="0" smtClean="0"/>
              <a:t> Sulla base della media dei voti conseguiti agli esami universitari dai diplomati di ogni scuola </a:t>
            </a:r>
          </a:p>
          <a:p>
            <a:pPr lvl="1">
              <a:buFont typeface="Wingdings" pitchFamily="2" charset="2"/>
              <a:buChar char="ü"/>
            </a:pPr>
            <a:r>
              <a:rPr lang="it-IT" b="1" dirty="0" smtClean="0"/>
              <a:t>Sulla base della percentuale di esami superati dai diplomati di ogni scuola</a:t>
            </a:r>
          </a:p>
          <a:p>
            <a:pPr lvl="1"/>
            <a:endParaRPr lang="it-IT"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CasellaDiTesto 1"/>
          <p:cNvSpPr txBox="1"/>
          <p:nvPr/>
        </p:nvSpPr>
        <p:spPr>
          <a:xfrm>
            <a:off x="1000100" y="500042"/>
            <a:ext cx="7429552" cy="369332"/>
          </a:xfrm>
          <a:prstGeom prst="rect">
            <a:avLst/>
          </a:prstGeom>
          <a:noFill/>
        </p:spPr>
        <p:txBody>
          <a:bodyPr wrap="square" rtlCol="0">
            <a:spAutoFit/>
          </a:bodyPr>
          <a:lstStyle/>
          <a:p>
            <a:r>
              <a:rPr lang="it-IT" b="1" dirty="0" smtClean="0">
                <a:solidFill>
                  <a:srgbClr val="C00000"/>
                </a:solidFill>
                <a:latin typeface="Aharoni" pitchFamily="2" charset="-79"/>
                <a:cs typeface="Aharoni" pitchFamily="2" charset="-79"/>
              </a:rPr>
              <a:t>Quali sono le professioni ricercate dalle imprese ?</a:t>
            </a:r>
            <a:endParaRPr lang="it-IT" b="1" dirty="0">
              <a:solidFill>
                <a:srgbClr val="C00000"/>
              </a:solidFill>
              <a:latin typeface="Aharoni" pitchFamily="2" charset="-79"/>
              <a:cs typeface="Aharoni" pitchFamily="2" charset="-79"/>
            </a:endParaRPr>
          </a:p>
        </p:txBody>
      </p:sp>
      <p:pic>
        <p:nvPicPr>
          <p:cNvPr id="3" name="Immagine 2" descr="excelsior.png"/>
          <p:cNvPicPr>
            <a:picLocks noChangeAspect="1"/>
          </p:cNvPicPr>
          <p:nvPr/>
        </p:nvPicPr>
        <p:blipFill>
          <a:blip r:embed="rId3" cstate="print"/>
          <a:stretch>
            <a:fillRect/>
          </a:stretch>
        </p:blipFill>
        <p:spPr>
          <a:xfrm>
            <a:off x="571472" y="1000108"/>
            <a:ext cx="2857500" cy="1590675"/>
          </a:xfrm>
          <a:prstGeom prst="rect">
            <a:avLst/>
          </a:prstGeom>
        </p:spPr>
      </p:pic>
      <p:sp>
        <p:nvSpPr>
          <p:cNvPr id="4" name="CasellaDiTesto 3"/>
          <p:cNvSpPr txBox="1"/>
          <p:nvPr/>
        </p:nvSpPr>
        <p:spPr>
          <a:xfrm>
            <a:off x="4071934" y="1285860"/>
            <a:ext cx="4357718" cy="646331"/>
          </a:xfrm>
          <a:prstGeom prst="rect">
            <a:avLst/>
          </a:prstGeom>
          <a:noFill/>
        </p:spPr>
        <p:txBody>
          <a:bodyPr wrap="square" rtlCol="0">
            <a:spAutoFit/>
          </a:bodyPr>
          <a:lstStyle/>
          <a:p>
            <a:r>
              <a:rPr lang="it-IT" b="1" i="1" dirty="0" smtClean="0"/>
              <a:t>Bollettini mensili riguardanti le entrate nelle diverse aree aziendali</a:t>
            </a:r>
            <a:endParaRPr lang="it-IT" b="1" i="1" dirty="0"/>
          </a:p>
        </p:txBody>
      </p:sp>
      <p:sp>
        <p:nvSpPr>
          <p:cNvPr id="5" name="CasellaDiTesto 4"/>
          <p:cNvSpPr txBox="1"/>
          <p:nvPr/>
        </p:nvSpPr>
        <p:spPr>
          <a:xfrm>
            <a:off x="571472" y="2928934"/>
            <a:ext cx="8143932" cy="3693319"/>
          </a:xfrm>
          <a:prstGeom prst="rect">
            <a:avLst/>
          </a:prstGeom>
          <a:noFill/>
        </p:spPr>
        <p:txBody>
          <a:bodyPr wrap="square" rtlCol="0">
            <a:spAutoFit/>
          </a:bodyPr>
          <a:lstStyle/>
          <a:p>
            <a:r>
              <a:rPr lang="it-IT" b="1" dirty="0" smtClean="0"/>
              <a:t>Riassunto previsioni mese di ottobre:</a:t>
            </a:r>
          </a:p>
          <a:p>
            <a:pPr>
              <a:buFont typeface="Arial" pitchFamily="34" charset="0"/>
              <a:buChar char="•"/>
            </a:pPr>
            <a:r>
              <a:rPr lang="it-IT" dirty="0" smtClean="0"/>
              <a:t> n.477.510 di cui 153.740 giovani ingressi lavorativi per figura professionale di diverso livello</a:t>
            </a:r>
          </a:p>
          <a:p>
            <a:pPr>
              <a:buFont typeface="Arial" pitchFamily="34" charset="0"/>
              <a:buChar char="•"/>
            </a:pPr>
            <a:r>
              <a:rPr lang="it-IT" dirty="0" smtClean="0"/>
              <a:t> percorso :</a:t>
            </a:r>
          </a:p>
          <a:p>
            <a:pPr lvl="1">
              <a:buFont typeface="Wingdings" pitchFamily="2" charset="2"/>
              <a:buChar char="ü"/>
            </a:pPr>
            <a:r>
              <a:rPr lang="it-IT" dirty="0" smtClean="0"/>
              <a:t>Istruzione tecnica e professionale</a:t>
            </a:r>
          </a:p>
          <a:p>
            <a:pPr lvl="1">
              <a:buFont typeface="Wingdings" pitchFamily="2" charset="2"/>
              <a:buChar char="ü"/>
            </a:pPr>
            <a:r>
              <a:rPr lang="it-IT" dirty="0" smtClean="0"/>
              <a:t>Formazione professionale</a:t>
            </a:r>
          </a:p>
          <a:p>
            <a:pPr lvl="1">
              <a:buFont typeface="Wingdings" pitchFamily="2" charset="2"/>
              <a:buChar char="ü"/>
            </a:pPr>
            <a:r>
              <a:rPr lang="it-IT" dirty="0" smtClean="0"/>
              <a:t>Laurea</a:t>
            </a:r>
          </a:p>
          <a:p>
            <a:pPr>
              <a:buFont typeface="Arial" pitchFamily="34" charset="0"/>
              <a:buChar char="•"/>
            </a:pPr>
            <a:r>
              <a:rPr lang="it-IT" dirty="0" smtClean="0"/>
              <a:t> aree richieste formazione superiore:</a:t>
            </a:r>
          </a:p>
          <a:p>
            <a:pPr lvl="1">
              <a:buFont typeface="Wingdings" pitchFamily="2" charset="2"/>
              <a:buChar char="ü"/>
            </a:pPr>
            <a:r>
              <a:rPr lang="it-IT" dirty="0" smtClean="0"/>
              <a:t>Amministrazione, finanza e marketing</a:t>
            </a:r>
          </a:p>
          <a:p>
            <a:pPr lvl="1">
              <a:buFont typeface="Wingdings" pitchFamily="2" charset="2"/>
              <a:buChar char="ü"/>
            </a:pPr>
            <a:r>
              <a:rPr lang="it-IT" dirty="0" smtClean="0"/>
              <a:t>Turismo, enogastronomia ed ospitalità, ristorazione</a:t>
            </a:r>
          </a:p>
          <a:p>
            <a:pPr lvl="1">
              <a:buFont typeface="Wingdings" pitchFamily="2" charset="2"/>
              <a:buChar char="ü"/>
            </a:pPr>
            <a:r>
              <a:rPr lang="it-IT" dirty="0" smtClean="0"/>
              <a:t>Meccanica e meccatronica</a:t>
            </a:r>
          </a:p>
          <a:p>
            <a:pPr lvl="1">
              <a:buFont typeface="Wingdings" pitchFamily="2" charset="2"/>
              <a:buChar char="ü"/>
            </a:pPr>
            <a:r>
              <a:rPr lang="it-IT" dirty="0" smtClean="0"/>
              <a:t>Trasporti e logistica</a:t>
            </a:r>
          </a:p>
          <a:p>
            <a:pPr>
              <a:buFont typeface="Arial" pitchFamily="34" charset="0"/>
              <a:buChar cha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DD633AD6-64F1-47DC-9C36-79523BD4D524}"/>
              </a:ext>
            </a:extLst>
          </p:cNvPr>
          <p:cNvSpPr txBox="1"/>
          <p:nvPr/>
        </p:nvSpPr>
        <p:spPr>
          <a:xfrm>
            <a:off x="228600" y="319315"/>
            <a:ext cx="8654143" cy="461665"/>
          </a:xfrm>
          <a:prstGeom prst="rect">
            <a:avLst/>
          </a:prstGeom>
          <a:noFill/>
        </p:spPr>
        <p:txBody>
          <a:bodyPr wrap="square" rtlCol="0">
            <a:spAutoFit/>
          </a:bodyPr>
          <a:lstStyle/>
          <a:p>
            <a:pPr algn="ctr"/>
            <a:r>
              <a:rPr lang="it-IT" sz="2400" b="1" dirty="0">
                <a:latin typeface="Cavolini" panose="03000502040302020204" pitchFamily="66" charset="0"/>
                <a:cs typeface="Cavolini" panose="03000502040302020204" pitchFamily="66" charset="0"/>
              </a:rPr>
              <a:t>Dopo la scuola secondaria di I° grado</a:t>
            </a:r>
          </a:p>
        </p:txBody>
      </p:sp>
      <p:sp>
        <p:nvSpPr>
          <p:cNvPr id="3" name="CasellaDiTesto 2">
            <a:extLst>
              <a:ext uri="{FF2B5EF4-FFF2-40B4-BE49-F238E27FC236}">
                <a16:creationId xmlns:a16="http://schemas.microsoft.com/office/drawing/2014/main" xmlns="" id="{EBF33092-CF2D-4D58-8460-E8E3365B063B}"/>
              </a:ext>
            </a:extLst>
          </p:cNvPr>
          <p:cNvSpPr txBox="1"/>
          <p:nvPr/>
        </p:nvSpPr>
        <p:spPr>
          <a:xfrm>
            <a:off x="103341" y="1789571"/>
            <a:ext cx="461665" cy="4188823"/>
          </a:xfrm>
          <a:prstGeom prst="rect">
            <a:avLst/>
          </a:prstGeom>
          <a:noFill/>
          <a:ln w="38100">
            <a:solidFill>
              <a:schemeClr val="tx1"/>
            </a:solidFill>
          </a:ln>
        </p:spPr>
        <p:txBody>
          <a:bodyPr vert="eaVert" wrap="square" rtlCol="0">
            <a:spAutoFit/>
          </a:bodyPr>
          <a:lstStyle/>
          <a:p>
            <a:r>
              <a:rPr lang="it-IT" dirty="0"/>
              <a:t>Dopo la scuola secondaria </a:t>
            </a:r>
            <a:r>
              <a:rPr lang="it-IT"/>
              <a:t>di I° </a:t>
            </a:r>
            <a:r>
              <a:rPr lang="it-IT" dirty="0"/>
              <a:t>grado</a:t>
            </a:r>
          </a:p>
        </p:txBody>
      </p:sp>
      <p:sp>
        <p:nvSpPr>
          <p:cNvPr id="4" name="CasellaDiTesto 3">
            <a:extLst>
              <a:ext uri="{FF2B5EF4-FFF2-40B4-BE49-F238E27FC236}">
                <a16:creationId xmlns:a16="http://schemas.microsoft.com/office/drawing/2014/main" xmlns="" id="{7DB65F12-68CA-4702-AC58-04A8EC9C12B3}"/>
              </a:ext>
            </a:extLst>
          </p:cNvPr>
          <p:cNvSpPr txBox="1"/>
          <p:nvPr/>
        </p:nvSpPr>
        <p:spPr>
          <a:xfrm>
            <a:off x="785786" y="1785926"/>
            <a:ext cx="1357367" cy="923330"/>
          </a:xfrm>
          <a:prstGeom prst="rect">
            <a:avLst/>
          </a:prstGeom>
          <a:noFill/>
          <a:ln w="38100">
            <a:solidFill>
              <a:schemeClr val="tx1"/>
            </a:solidFill>
          </a:ln>
        </p:spPr>
        <p:txBody>
          <a:bodyPr wrap="square" rtlCol="0">
            <a:spAutoFit/>
          </a:bodyPr>
          <a:lstStyle/>
          <a:p>
            <a:r>
              <a:rPr lang="it-IT" dirty="0"/>
              <a:t>Scuola superiore</a:t>
            </a:r>
          </a:p>
          <a:p>
            <a:endParaRPr lang="it-IT" dirty="0"/>
          </a:p>
        </p:txBody>
      </p:sp>
      <p:sp>
        <p:nvSpPr>
          <p:cNvPr id="9" name="CasellaDiTesto 8">
            <a:extLst>
              <a:ext uri="{FF2B5EF4-FFF2-40B4-BE49-F238E27FC236}">
                <a16:creationId xmlns:a16="http://schemas.microsoft.com/office/drawing/2014/main" xmlns="" id="{35E096FF-F436-4438-8108-781DBAC6ADAA}"/>
              </a:ext>
            </a:extLst>
          </p:cNvPr>
          <p:cNvSpPr txBox="1"/>
          <p:nvPr/>
        </p:nvSpPr>
        <p:spPr>
          <a:xfrm>
            <a:off x="2500298" y="1157306"/>
            <a:ext cx="1456133" cy="646331"/>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t-IT" dirty="0"/>
              <a:t>Istruzione</a:t>
            </a:r>
          </a:p>
          <a:p>
            <a:r>
              <a:rPr lang="it-IT" dirty="0"/>
              <a:t>liceale</a:t>
            </a:r>
          </a:p>
        </p:txBody>
      </p:sp>
      <p:sp>
        <p:nvSpPr>
          <p:cNvPr id="10" name="CasellaDiTesto 9">
            <a:extLst>
              <a:ext uri="{FF2B5EF4-FFF2-40B4-BE49-F238E27FC236}">
                <a16:creationId xmlns:a16="http://schemas.microsoft.com/office/drawing/2014/main" xmlns="" id="{D4DEDAF0-3EBB-4FE9-9FBA-EA3420FC9D32}"/>
              </a:ext>
            </a:extLst>
          </p:cNvPr>
          <p:cNvSpPr txBox="1"/>
          <p:nvPr/>
        </p:nvSpPr>
        <p:spPr>
          <a:xfrm>
            <a:off x="2500298" y="2138684"/>
            <a:ext cx="1475287" cy="646331"/>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it-IT" dirty="0"/>
              <a:t>Istruzione tecnica</a:t>
            </a:r>
          </a:p>
        </p:txBody>
      </p:sp>
      <p:sp>
        <p:nvSpPr>
          <p:cNvPr id="11" name="CasellaDiTesto 10">
            <a:extLst>
              <a:ext uri="{FF2B5EF4-FFF2-40B4-BE49-F238E27FC236}">
                <a16:creationId xmlns:a16="http://schemas.microsoft.com/office/drawing/2014/main" xmlns="" id="{81302764-88A8-4F23-84B4-F0BDD16E687D}"/>
              </a:ext>
            </a:extLst>
          </p:cNvPr>
          <p:cNvSpPr txBox="1"/>
          <p:nvPr/>
        </p:nvSpPr>
        <p:spPr>
          <a:xfrm>
            <a:off x="2500298" y="3095676"/>
            <a:ext cx="1461049" cy="646331"/>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it-IT" dirty="0"/>
              <a:t>Istruzione professionale</a:t>
            </a:r>
          </a:p>
        </p:txBody>
      </p:sp>
      <p:sp>
        <p:nvSpPr>
          <p:cNvPr id="12" name="CasellaDiTesto 11">
            <a:extLst>
              <a:ext uri="{FF2B5EF4-FFF2-40B4-BE49-F238E27FC236}">
                <a16:creationId xmlns:a16="http://schemas.microsoft.com/office/drawing/2014/main" xmlns="" id="{D5F2D391-21B8-441D-B8F4-07D7E22980AC}"/>
              </a:ext>
            </a:extLst>
          </p:cNvPr>
          <p:cNvSpPr txBox="1"/>
          <p:nvPr/>
        </p:nvSpPr>
        <p:spPr>
          <a:xfrm>
            <a:off x="785786" y="5115363"/>
            <a:ext cx="1500197" cy="923330"/>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t-IT" dirty="0"/>
              <a:t>Formazione </a:t>
            </a:r>
          </a:p>
          <a:p>
            <a:r>
              <a:rPr lang="it-IT" dirty="0" smtClean="0"/>
              <a:t>Professionale</a:t>
            </a:r>
          </a:p>
          <a:p>
            <a:r>
              <a:rPr lang="it-IT" dirty="0" smtClean="0"/>
              <a:t>Regionale</a:t>
            </a:r>
          </a:p>
        </p:txBody>
      </p:sp>
      <p:cxnSp>
        <p:nvCxnSpPr>
          <p:cNvPr id="16" name="Connettore 2 15">
            <a:extLst>
              <a:ext uri="{FF2B5EF4-FFF2-40B4-BE49-F238E27FC236}">
                <a16:creationId xmlns:a16="http://schemas.microsoft.com/office/drawing/2014/main" xmlns="" id="{9E5E0E52-0713-40F6-B410-EC91AE872EFF}"/>
              </a:ext>
            </a:extLst>
          </p:cNvPr>
          <p:cNvCxnSpPr/>
          <p:nvPr/>
        </p:nvCxnSpPr>
        <p:spPr>
          <a:xfrm rot="5400000" flipH="1" flipV="1">
            <a:off x="2254548" y="1850235"/>
            <a:ext cx="238620" cy="1100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Connettore 2 17">
            <a:extLst>
              <a:ext uri="{FF2B5EF4-FFF2-40B4-BE49-F238E27FC236}">
                <a16:creationId xmlns:a16="http://schemas.microsoft.com/office/drawing/2014/main" xmlns="" id="{2F32CF1C-D7E6-44DB-B329-0A69129426C9}"/>
              </a:ext>
            </a:extLst>
          </p:cNvPr>
          <p:cNvCxnSpPr/>
          <p:nvPr/>
        </p:nvCxnSpPr>
        <p:spPr>
          <a:xfrm>
            <a:off x="2214546" y="2357430"/>
            <a:ext cx="214314" cy="158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Connettore 2 19">
            <a:extLst>
              <a:ext uri="{FF2B5EF4-FFF2-40B4-BE49-F238E27FC236}">
                <a16:creationId xmlns:a16="http://schemas.microsoft.com/office/drawing/2014/main" xmlns="" id="{43D2A999-5C84-4EAB-B9D2-856A3E071CA6}"/>
              </a:ext>
            </a:extLst>
          </p:cNvPr>
          <p:cNvCxnSpPr/>
          <p:nvPr/>
        </p:nvCxnSpPr>
        <p:spPr>
          <a:xfrm rot="16200000" flipH="1">
            <a:off x="2178827" y="2821776"/>
            <a:ext cx="357193" cy="14287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4" name="CasellaDiTesto 23">
            <a:extLst>
              <a:ext uri="{FF2B5EF4-FFF2-40B4-BE49-F238E27FC236}">
                <a16:creationId xmlns:a16="http://schemas.microsoft.com/office/drawing/2014/main" xmlns="" id="{69CACE38-2499-4ECD-8421-C1408E3689BE}"/>
              </a:ext>
            </a:extLst>
          </p:cNvPr>
          <p:cNvSpPr txBox="1"/>
          <p:nvPr/>
        </p:nvSpPr>
        <p:spPr>
          <a:xfrm>
            <a:off x="4151329" y="1275165"/>
            <a:ext cx="808685" cy="369332"/>
          </a:xfrm>
          <a:prstGeom prst="rect">
            <a:avLst/>
          </a:prstGeom>
          <a:noFill/>
          <a:ln w="38100">
            <a:solidFill>
              <a:schemeClr val="tx1"/>
            </a:solidFill>
          </a:ln>
        </p:spPr>
        <p:txBody>
          <a:bodyPr wrap="square" rtlCol="0">
            <a:spAutoFit/>
          </a:bodyPr>
          <a:lstStyle/>
          <a:p>
            <a:pPr algn="ctr"/>
            <a:r>
              <a:rPr lang="it-IT" dirty="0"/>
              <a:t>5 anni</a:t>
            </a:r>
          </a:p>
        </p:txBody>
      </p:sp>
      <p:sp>
        <p:nvSpPr>
          <p:cNvPr id="25" name="CasellaDiTesto 24">
            <a:extLst>
              <a:ext uri="{FF2B5EF4-FFF2-40B4-BE49-F238E27FC236}">
                <a16:creationId xmlns:a16="http://schemas.microsoft.com/office/drawing/2014/main" xmlns="" id="{406A1EFC-01BF-4611-BE3B-876D52FC2740}"/>
              </a:ext>
            </a:extLst>
          </p:cNvPr>
          <p:cNvSpPr txBox="1"/>
          <p:nvPr/>
        </p:nvSpPr>
        <p:spPr>
          <a:xfrm>
            <a:off x="4165357" y="2170103"/>
            <a:ext cx="808685" cy="369332"/>
          </a:xfrm>
          <a:prstGeom prst="rect">
            <a:avLst/>
          </a:prstGeom>
          <a:noFill/>
          <a:ln w="38100">
            <a:solidFill>
              <a:schemeClr val="tx1"/>
            </a:solidFill>
          </a:ln>
        </p:spPr>
        <p:txBody>
          <a:bodyPr wrap="square" rtlCol="0">
            <a:spAutoFit/>
          </a:bodyPr>
          <a:lstStyle/>
          <a:p>
            <a:pPr algn="ctr"/>
            <a:r>
              <a:rPr lang="it-IT" dirty="0"/>
              <a:t>5 anni</a:t>
            </a:r>
          </a:p>
        </p:txBody>
      </p:sp>
      <p:sp>
        <p:nvSpPr>
          <p:cNvPr id="26" name="CasellaDiTesto 25">
            <a:extLst>
              <a:ext uri="{FF2B5EF4-FFF2-40B4-BE49-F238E27FC236}">
                <a16:creationId xmlns:a16="http://schemas.microsoft.com/office/drawing/2014/main" xmlns="" id="{3BD9F4AE-125E-4239-92F7-DF74DCF9481D}"/>
              </a:ext>
            </a:extLst>
          </p:cNvPr>
          <p:cNvSpPr txBox="1"/>
          <p:nvPr/>
        </p:nvSpPr>
        <p:spPr>
          <a:xfrm>
            <a:off x="4165357" y="3234174"/>
            <a:ext cx="808685" cy="369332"/>
          </a:xfrm>
          <a:prstGeom prst="rect">
            <a:avLst/>
          </a:prstGeom>
          <a:noFill/>
          <a:ln w="38100">
            <a:solidFill>
              <a:schemeClr val="tx1"/>
            </a:solidFill>
          </a:ln>
        </p:spPr>
        <p:txBody>
          <a:bodyPr wrap="square" rtlCol="0">
            <a:spAutoFit/>
          </a:bodyPr>
          <a:lstStyle/>
          <a:p>
            <a:pPr algn="ctr"/>
            <a:r>
              <a:rPr lang="it-IT" dirty="0"/>
              <a:t>5 anni</a:t>
            </a:r>
          </a:p>
        </p:txBody>
      </p:sp>
      <p:sp>
        <p:nvSpPr>
          <p:cNvPr id="29" name="CasellaDiTesto 28">
            <a:extLst>
              <a:ext uri="{FF2B5EF4-FFF2-40B4-BE49-F238E27FC236}">
                <a16:creationId xmlns:a16="http://schemas.microsoft.com/office/drawing/2014/main" xmlns="" id="{E551A912-691E-4908-8768-B4869A2E5727}"/>
              </a:ext>
            </a:extLst>
          </p:cNvPr>
          <p:cNvSpPr txBox="1"/>
          <p:nvPr/>
        </p:nvSpPr>
        <p:spPr>
          <a:xfrm>
            <a:off x="4214810" y="5286388"/>
            <a:ext cx="808685" cy="369332"/>
          </a:xfrm>
          <a:prstGeom prst="rect">
            <a:avLst/>
          </a:prstGeom>
          <a:noFill/>
          <a:ln w="38100">
            <a:solidFill>
              <a:schemeClr val="tx1"/>
            </a:solidFill>
          </a:ln>
        </p:spPr>
        <p:txBody>
          <a:bodyPr wrap="square" rtlCol="0">
            <a:spAutoFit/>
          </a:bodyPr>
          <a:lstStyle/>
          <a:p>
            <a:pPr algn="ctr"/>
            <a:r>
              <a:rPr lang="it-IT" dirty="0"/>
              <a:t>3 anni</a:t>
            </a:r>
          </a:p>
        </p:txBody>
      </p:sp>
      <p:sp>
        <p:nvSpPr>
          <p:cNvPr id="30" name="CasellaDiTesto 29">
            <a:extLst>
              <a:ext uri="{FF2B5EF4-FFF2-40B4-BE49-F238E27FC236}">
                <a16:creationId xmlns:a16="http://schemas.microsoft.com/office/drawing/2014/main" xmlns="" id="{7BAA4399-2B86-4990-B174-26273F3F0DEF}"/>
              </a:ext>
            </a:extLst>
          </p:cNvPr>
          <p:cNvSpPr txBox="1"/>
          <p:nvPr/>
        </p:nvSpPr>
        <p:spPr>
          <a:xfrm>
            <a:off x="5500694" y="1643050"/>
            <a:ext cx="553998" cy="1331063"/>
          </a:xfrm>
          <a:prstGeom prst="rect">
            <a:avLst/>
          </a:prstGeom>
          <a:solidFill>
            <a:srgbClr val="FFFF00"/>
          </a:solidFill>
          <a:ln w="38100">
            <a:solidFill>
              <a:schemeClr val="tx1"/>
            </a:solidFill>
          </a:ln>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it-IT" sz="2400" b="1" dirty="0">
                <a:ln w="0"/>
                <a:solidFill>
                  <a:schemeClr val="tx1"/>
                </a:solidFill>
                <a:effectLst>
                  <a:outerShdw blurRad="38100" dist="19050" dir="2700000" algn="tl" rotWithShape="0">
                    <a:schemeClr val="dk1">
                      <a:alpha val="40000"/>
                    </a:schemeClr>
                  </a:outerShdw>
                </a:effectLst>
              </a:rPr>
              <a:t>diploma</a:t>
            </a:r>
          </a:p>
        </p:txBody>
      </p:sp>
      <p:sp>
        <p:nvSpPr>
          <p:cNvPr id="31" name="CasellaDiTesto 30">
            <a:extLst>
              <a:ext uri="{FF2B5EF4-FFF2-40B4-BE49-F238E27FC236}">
                <a16:creationId xmlns:a16="http://schemas.microsoft.com/office/drawing/2014/main" xmlns="" id="{81C4AED4-5E81-4551-BAB5-18CAF5443DC0}"/>
              </a:ext>
            </a:extLst>
          </p:cNvPr>
          <p:cNvSpPr txBox="1"/>
          <p:nvPr/>
        </p:nvSpPr>
        <p:spPr>
          <a:xfrm>
            <a:off x="5522612" y="4714884"/>
            <a:ext cx="553998" cy="1317201"/>
          </a:xfrm>
          <a:prstGeom prst="rect">
            <a:avLst/>
          </a:prstGeom>
          <a:solidFill>
            <a:srgbClr val="FFFF00"/>
          </a:solidFill>
          <a:ln w="38100">
            <a:solidFill>
              <a:schemeClr val="tx1"/>
            </a:solidFill>
          </a:ln>
        </p:spPr>
        <p:txBody>
          <a:bodyPr vert="vert270" wrap="square" rtlCol="0">
            <a:spAutoFit/>
          </a:bodyPr>
          <a:lstStyle/>
          <a:p>
            <a:pPr algn="ctr"/>
            <a:r>
              <a:rPr lang="it-IT" sz="2400" b="1" dirty="0"/>
              <a:t>qualifica</a:t>
            </a:r>
          </a:p>
        </p:txBody>
      </p:sp>
      <p:sp>
        <p:nvSpPr>
          <p:cNvPr id="32" name="CasellaDiTesto 31">
            <a:extLst>
              <a:ext uri="{FF2B5EF4-FFF2-40B4-BE49-F238E27FC236}">
                <a16:creationId xmlns:a16="http://schemas.microsoft.com/office/drawing/2014/main" xmlns="" id="{79F61D84-18E0-453A-B15E-C0FC01262B3A}"/>
              </a:ext>
            </a:extLst>
          </p:cNvPr>
          <p:cNvSpPr txBox="1"/>
          <p:nvPr/>
        </p:nvSpPr>
        <p:spPr>
          <a:xfrm>
            <a:off x="2786050" y="4357694"/>
            <a:ext cx="1098943" cy="2031325"/>
          </a:xfrm>
          <a:prstGeom prst="rect">
            <a:avLst/>
          </a:prstGeom>
          <a:noFill/>
          <a:ln w="38100">
            <a:solidFill>
              <a:schemeClr val="tx1"/>
            </a:solidFill>
          </a:ln>
        </p:spPr>
        <p:txBody>
          <a:bodyPr wrap="square" rtlCol="0" anchor="ctr">
            <a:spAutoFit/>
          </a:bodyPr>
          <a:lstStyle/>
          <a:p>
            <a:pPr algn="ctr"/>
            <a:r>
              <a:rPr lang="it-IT" dirty="0"/>
              <a:t>Rientro in istruzione </a:t>
            </a:r>
          </a:p>
          <a:p>
            <a:pPr algn="ctr"/>
            <a:r>
              <a:rPr lang="it-IT" dirty="0"/>
              <a:t>+ 2 </a:t>
            </a:r>
            <a:r>
              <a:rPr lang="it-IT" dirty="0" smtClean="0"/>
              <a:t>anni</a:t>
            </a:r>
          </a:p>
          <a:p>
            <a:endParaRPr lang="it-IT" dirty="0" smtClean="0"/>
          </a:p>
          <a:p>
            <a:endParaRPr lang="it-IT" dirty="0" smtClean="0"/>
          </a:p>
          <a:p>
            <a:endParaRPr lang="it-IT" dirty="0" smtClean="0"/>
          </a:p>
          <a:p>
            <a:endParaRPr lang="it-IT" dirty="0"/>
          </a:p>
        </p:txBody>
      </p:sp>
      <p:sp>
        <p:nvSpPr>
          <p:cNvPr id="33" name="CasellaDiTesto 32">
            <a:extLst>
              <a:ext uri="{FF2B5EF4-FFF2-40B4-BE49-F238E27FC236}">
                <a16:creationId xmlns:a16="http://schemas.microsoft.com/office/drawing/2014/main" xmlns="" id="{7A83B79E-7689-4C12-8B4F-F901F7637AE6}"/>
              </a:ext>
            </a:extLst>
          </p:cNvPr>
          <p:cNvSpPr txBox="1"/>
          <p:nvPr/>
        </p:nvSpPr>
        <p:spPr>
          <a:xfrm>
            <a:off x="6929454" y="5429264"/>
            <a:ext cx="1117040" cy="923330"/>
          </a:xfrm>
          <a:prstGeom prst="rect">
            <a:avLst/>
          </a:prstGeom>
          <a:noFill/>
          <a:ln w="38100">
            <a:solidFill>
              <a:schemeClr val="tx1"/>
            </a:solidFill>
          </a:ln>
        </p:spPr>
        <p:txBody>
          <a:bodyPr wrap="square" rtlCol="0">
            <a:spAutoFit/>
          </a:bodyPr>
          <a:lstStyle/>
          <a:p>
            <a:r>
              <a:rPr lang="it-IT" dirty="0"/>
              <a:t>Lavoro</a:t>
            </a:r>
          </a:p>
          <a:p>
            <a:endParaRPr lang="it-IT" u="sng" dirty="0"/>
          </a:p>
          <a:p>
            <a:endParaRPr lang="it-IT" dirty="0"/>
          </a:p>
        </p:txBody>
      </p:sp>
      <p:sp>
        <p:nvSpPr>
          <p:cNvPr id="34" name="CasellaDiTesto 33">
            <a:extLst>
              <a:ext uri="{FF2B5EF4-FFF2-40B4-BE49-F238E27FC236}">
                <a16:creationId xmlns:a16="http://schemas.microsoft.com/office/drawing/2014/main" xmlns="" id="{1E988DC5-7DB5-485C-A449-BE565E2A7089}"/>
              </a:ext>
            </a:extLst>
          </p:cNvPr>
          <p:cNvSpPr txBox="1"/>
          <p:nvPr/>
        </p:nvSpPr>
        <p:spPr>
          <a:xfrm>
            <a:off x="6868357" y="1167993"/>
            <a:ext cx="1153041" cy="923330"/>
          </a:xfrm>
          <a:prstGeom prst="rect">
            <a:avLst/>
          </a:prstGeom>
          <a:noFill/>
          <a:ln w="38100">
            <a:solidFill>
              <a:schemeClr val="tx1"/>
            </a:solidFill>
          </a:ln>
        </p:spPr>
        <p:txBody>
          <a:bodyPr wrap="square" rtlCol="0">
            <a:spAutoFit/>
          </a:bodyPr>
          <a:lstStyle/>
          <a:p>
            <a:r>
              <a:rPr lang="it-IT" dirty="0"/>
              <a:t>Lavoro</a:t>
            </a:r>
          </a:p>
          <a:p>
            <a:r>
              <a:rPr lang="it-IT" dirty="0"/>
              <a:t>Università</a:t>
            </a:r>
          </a:p>
          <a:p>
            <a:endParaRPr lang="it-IT" dirty="0"/>
          </a:p>
        </p:txBody>
      </p:sp>
      <p:sp>
        <p:nvSpPr>
          <p:cNvPr id="35" name="CasellaDiTesto 34">
            <a:extLst>
              <a:ext uri="{FF2B5EF4-FFF2-40B4-BE49-F238E27FC236}">
                <a16:creationId xmlns:a16="http://schemas.microsoft.com/office/drawing/2014/main" xmlns="" id="{7F302866-95CA-4C18-9CD2-0680F89656D3}"/>
              </a:ext>
            </a:extLst>
          </p:cNvPr>
          <p:cNvSpPr txBox="1"/>
          <p:nvPr/>
        </p:nvSpPr>
        <p:spPr>
          <a:xfrm>
            <a:off x="6904358" y="2641110"/>
            <a:ext cx="1117040" cy="369332"/>
          </a:xfrm>
          <a:prstGeom prst="rect">
            <a:avLst/>
          </a:prstGeom>
          <a:noFill/>
          <a:ln w="38100">
            <a:solidFill>
              <a:schemeClr val="tx1"/>
            </a:solidFill>
          </a:ln>
        </p:spPr>
        <p:txBody>
          <a:bodyPr wrap="square" rtlCol="0">
            <a:spAutoFit/>
          </a:bodyPr>
          <a:lstStyle/>
          <a:p>
            <a:r>
              <a:rPr lang="it-IT" dirty="0"/>
              <a:t>ITS</a:t>
            </a:r>
          </a:p>
        </p:txBody>
      </p:sp>
      <p:sp>
        <p:nvSpPr>
          <p:cNvPr id="36" name="CasellaDiTesto 35">
            <a:extLst>
              <a:ext uri="{FF2B5EF4-FFF2-40B4-BE49-F238E27FC236}">
                <a16:creationId xmlns:a16="http://schemas.microsoft.com/office/drawing/2014/main" xmlns="" id="{EBB6A539-D0D2-47A2-BF8A-EDFAAB0895EF}"/>
              </a:ext>
            </a:extLst>
          </p:cNvPr>
          <p:cNvSpPr txBox="1"/>
          <p:nvPr/>
        </p:nvSpPr>
        <p:spPr>
          <a:xfrm>
            <a:off x="6904358" y="3306157"/>
            <a:ext cx="1117040" cy="369332"/>
          </a:xfrm>
          <a:prstGeom prst="rect">
            <a:avLst/>
          </a:prstGeom>
          <a:noFill/>
          <a:ln w="38100">
            <a:solidFill>
              <a:schemeClr val="tx1"/>
            </a:solidFill>
          </a:ln>
        </p:spPr>
        <p:txBody>
          <a:bodyPr wrap="square" rtlCol="0">
            <a:spAutoFit/>
          </a:bodyPr>
          <a:lstStyle/>
          <a:p>
            <a:r>
              <a:rPr lang="it-IT" dirty="0"/>
              <a:t>IFTS</a:t>
            </a:r>
          </a:p>
        </p:txBody>
      </p:sp>
      <p:sp>
        <p:nvSpPr>
          <p:cNvPr id="37" name="CasellaDiTesto 36">
            <a:extLst>
              <a:ext uri="{FF2B5EF4-FFF2-40B4-BE49-F238E27FC236}">
                <a16:creationId xmlns:a16="http://schemas.microsoft.com/office/drawing/2014/main" xmlns="" id="{89C00D27-B729-455C-93B0-819E89BD4B00}"/>
              </a:ext>
            </a:extLst>
          </p:cNvPr>
          <p:cNvSpPr txBox="1"/>
          <p:nvPr/>
        </p:nvSpPr>
        <p:spPr>
          <a:xfrm>
            <a:off x="6904359" y="4131192"/>
            <a:ext cx="1117040" cy="923330"/>
          </a:xfrm>
          <a:prstGeom prst="rect">
            <a:avLst/>
          </a:prstGeom>
          <a:noFill/>
          <a:ln w="38100">
            <a:solidFill>
              <a:schemeClr val="tx1"/>
            </a:solidFill>
          </a:ln>
        </p:spPr>
        <p:txBody>
          <a:bodyPr wrap="square" rtlCol="0">
            <a:spAutoFit/>
          </a:bodyPr>
          <a:lstStyle/>
          <a:p>
            <a:r>
              <a:rPr lang="it-IT" dirty="0"/>
              <a:t>Diploma</a:t>
            </a:r>
          </a:p>
          <a:p>
            <a:r>
              <a:rPr lang="it-IT" dirty="0"/>
              <a:t>professionale</a:t>
            </a:r>
          </a:p>
        </p:txBody>
      </p:sp>
      <p:cxnSp>
        <p:nvCxnSpPr>
          <p:cNvPr id="41" name="Connettore 2 40">
            <a:extLst>
              <a:ext uri="{FF2B5EF4-FFF2-40B4-BE49-F238E27FC236}">
                <a16:creationId xmlns:a16="http://schemas.microsoft.com/office/drawing/2014/main" xmlns="" id="{D70378C7-96AB-4CD3-97FA-9E65EAC1CF70}"/>
              </a:ext>
            </a:extLst>
          </p:cNvPr>
          <p:cNvCxnSpPr/>
          <p:nvPr/>
        </p:nvCxnSpPr>
        <p:spPr>
          <a:xfrm>
            <a:off x="653143" y="2216269"/>
            <a:ext cx="10885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3" name="Connettore 2 42">
            <a:extLst>
              <a:ext uri="{FF2B5EF4-FFF2-40B4-BE49-F238E27FC236}">
                <a16:creationId xmlns:a16="http://schemas.microsoft.com/office/drawing/2014/main" xmlns="" id="{5321022C-318F-4EFC-B1F7-24397BBDF808}"/>
              </a:ext>
            </a:extLst>
          </p:cNvPr>
          <p:cNvCxnSpPr/>
          <p:nvPr/>
        </p:nvCxnSpPr>
        <p:spPr>
          <a:xfrm>
            <a:off x="653143" y="5484693"/>
            <a:ext cx="10885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5" name="Connettore 2 44">
            <a:extLst>
              <a:ext uri="{FF2B5EF4-FFF2-40B4-BE49-F238E27FC236}">
                <a16:creationId xmlns:a16="http://schemas.microsoft.com/office/drawing/2014/main" xmlns="" id="{8B756E0A-A32E-421E-AF24-0C0B48CE22F8}"/>
              </a:ext>
            </a:extLst>
          </p:cNvPr>
          <p:cNvCxnSpPr/>
          <p:nvPr/>
        </p:nvCxnSpPr>
        <p:spPr>
          <a:xfrm flipV="1">
            <a:off x="2357422" y="5429264"/>
            <a:ext cx="357190" cy="926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7" name="Connettore 2 46">
            <a:extLst>
              <a:ext uri="{FF2B5EF4-FFF2-40B4-BE49-F238E27FC236}">
                <a16:creationId xmlns:a16="http://schemas.microsoft.com/office/drawing/2014/main" xmlns="" id="{2DDA4DB0-823A-4A77-A34D-2BA02AF464C9}"/>
              </a:ext>
            </a:extLst>
          </p:cNvPr>
          <p:cNvCxnSpPr/>
          <p:nvPr/>
        </p:nvCxnSpPr>
        <p:spPr>
          <a:xfrm>
            <a:off x="5094515" y="5484693"/>
            <a:ext cx="272143"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9" name="Connettore 2 48">
            <a:extLst>
              <a:ext uri="{FF2B5EF4-FFF2-40B4-BE49-F238E27FC236}">
                <a16:creationId xmlns:a16="http://schemas.microsoft.com/office/drawing/2014/main" xmlns="" id="{EF7BD8EA-2475-4C8D-B86C-F1960AFAC7E6}"/>
              </a:ext>
            </a:extLst>
          </p:cNvPr>
          <p:cNvCxnSpPr>
            <a:stCxn id="31" idx="3"/>
          </p:cNvCxnSpPr>
          <p:nvPr/>
        </p:nvCxnSpPr>
        <p:spPr>
          <a:xfrm>
            <a:off x="6076610" y="5373485"/>
            <a:ext cx="791747" cy="1112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1" name="Connettore 2 50">
            <a:extLst>
              <a:ext uri="{FF2B5EF4-FFF2-40B4-BE49-F238E27FC236}">
                <a16:creationId xmlns:a16="http://schemas.microsoft.com/office/drawing/2014/main" xmlns="" id="{3853EB85-C0CE-4151-8A12-99EB8E3807F3}"/>
              </a:ext>
            </a:extLst>
          </p:cNvPr>
          <p:cNvCxnSpPr>
            <a:stCxn id="31" idx="3"/>
          </p:cNvCxnSpPr>
          <p:nvPr/>
        </p:nvCxnSpPr>
        <p:spPr>
          <a:xfrm flipV="1">
            <a:off x="6076610" y="4572009"/>
            <a:ext cx="838706" cy="80147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3" name="Connettore 2 52">
            <a:extLst>
              <a:ext uri="{FF2B5EF4-FFF2-40B4-BE49-F238E27FC236}">
                <a16:creationId xmlns:a16="http://schemas.microsoft.com/office/drawing/2014/main" xmlns="" id="{7CB10EED-51B1-41CB-9861-D7E665C1D7C6}"/>
              </a:ext>
            </a:extLst>
          </p:cNvPr>
          <p:cNvCxnSpPr/>
          <p:nvPr/>
        </p:nvCxnSpPr>
        <p:spPr>
          <a:xfrm>
            <a:off x="3929058" y="5429264"/>
            <a:ext cx="214314" cy="158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7" name="Connettore 2 56">
            <a:extLst>
              <a:ext uri="{FF2B5EF4-FFF2-40B4-BE49-F238E27FC236}">
                <a16:creationId xmlns:a16="http://schemas.microsoft.com/office/drawing/2014/main" xmlns="" id="{7248F5C9-1986-46C2-B540-734EFB53D6B8}"/>
              </a:ext>
            </a:extLst>
          </p:cNvPr>
          <p:cNvCxnSpPr>
            <a:cxnSpLocks/>
          </p:cNvCxnSpPr>
          <p:nvPr/>
        </p:nvCxnSpPr>
        <p:spPr>
          <a:xfrm flipV="1">
            <a:off x="3286116" y="3857628"/>
            <a:ext cx="0" cy="28148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0" name="Connettore 2 59">
            <a:extLst>
              <a:ext uri="{FF2B5EF4-FFF2-40B4-BE49-F238E27FC236}">
                <a16:creationId xmlns:a16="http://schemas.microsoft.com/office/drawing/2014/main" xmlns="" id="{BF8FF597-94D6-4957-ADE6-B39B2225436E}"/>
              </a:ext>
            </a:extLst>
          </p:cNvPr>
          <p:cNvCxnSpPr>
            <a:stCxn id="9" idx="3"/>
            <a:endCxn id="24" idx="1"/>
          </p:cNvCxnSpPr>
          <p:nvPr/>
        </p:nvCxnSpPr>
        <p:spPr>
          <a:xfrm flipV="1">
            <a:off x="3956431" y="1459831"/>
            <a:ext cx="194898" cy="2064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2" name="Connettore 2 61">
            <a:extLst>
              <a:ext uri="{FF2B5EF4-FFF2-40B4-BE49-F238E27FC236}">
                <a16:creationId xmlns:a16="http://schemas.microsoft.com/office/drawing/2014/main" xmlns="" id="{59790E78-0CA0-42B6-B82A-57FE1F80BAE4}"/>
              </a:ext>
            </a:extLst>
          </p:cNvPr>
          <p:cNvCxnSpPr>
            <a:stCxn id="10" idx="3"/>
            <a:endCxn id="25" idx="1"/>
          </p:cNvCxnSpPr>
          <p:nvPr/>
        </p:nvCxnSpPr>
        <p:spPr>
          <a:xfrm flipV="1">
            <a:off x="3975585" y="2354769"/>
            <a:ext cx="189772" cy="10708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4" name="Connettore 2 63">
            <a:extLst>
              <a:ext uri="{FF2B5EF4-FFF2-40B4-BE49-F238E27FC236}">
                <a16:creationId xmlns:a16="http://schemas.microsoft.com/office/drawing/2014/main" xmlns="" id="{85360E5A-4841-4BEA-A679-95D12777A2FC}"/>
              </a:ext>
            </a:extLst>
          </p:cNvPr>
          <p:cNvCxnSpPr>
            <a:stCxn id="11" idx="3"/>
            <a:endCxn id="26" idx="1"/>
          </p:cNvCxnSpPr>
          <p:nvPr/>
        </p:nvCxnSpPr>
        <p:spPr>
          <a:xfrm flipV="1">
            <a:off x="3961347" y="3418840"/>
            <a:ext cx="204010" cy="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66" name="Connettore 2 65">
            <a:extLst>
              <a:ext uri="{FF2B5EF4-FFF2-40B4-BE49-F238E27FC236}">
                <a16:creationId xmlns:a16="http://schemas.microsoft.com/office/drawing/2014/main" xmlns="" id="{098F6307-5CDF-492D-AD4A-E9FE7292003A}"/>
              </a:ext>
            </a:extLst>
          </p:cNvPr>
          <p:cNvCxnSpPr>
            <a:cxnSpLocks/>
            <a:stCxn id="24" idx="3"/>
          </p:cNvCxnSpPr>
          <p:nvPr/>
        </p:nvCxnSpPr>
        <p:spPr>
          <a:xfrm>
            <a:off x="4960013" y="1459831"/>
            <a:ext cx="504407" cy="6788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0" name="Connettore 2 69">
            <a:extLst>
              <a:ext uri="{FF2B5EF4-FFF2-40B4-BE49-F238E27FC236}">
                <a16:creationId xmlns:a16="http://schemas.microsoft.com/office/drawing/2014/main" xmlns="" id="{B3181B7D-C5E6-4720-B937-376597F71BE0}"/>
              </a:ext>
            </a:extLst>
          </p:cNvPr>
          <p:cNvCxnSpPr>
            <a:stCxn id="25" idx="3"/>
          </p:cNvCxnSpPr>
          <p:nvPr/>
        </p:nvCxnSpPr>
        <p:spPr>
          <a:xfrm>
            <a:off x="4974041" y="2354770"/>
            <a:ext cx="392616" cy="1474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2" name="Connettore 2 71">
            <a:extLst>
              <a:ext uri="{FF2B5EF4-FFF2-40B4-BE49-F238E27FC236}">
                <a16:creationId xmlns:a16="http://schemas.microsoft.com/office/drawing/2014/main" xmlns="" id="{CC55B3F2-B3C9-48DF-8A8E-075311F03C4E}"/>
              </a:ext>
            </a:extLst>
          </p:cNvPr>
          <p:cNvCxnSpPr>
            <a:stCxn id="26" idx="3"/>
          </p:cNvCxnSpPr>
          <p:nvPr/>
        </p:nvCxnSpPr>
        <p:spPr>
          <a:xfrm flipV="1">
            <a:off x="4974041" y="2676656"/>
            <a:ext cx="490379" cy="74218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5" name="Connettore 2 74">
            <a:extLst>
              <a:ext uri="{FF2B5EF4-FFF2-40B4-BE49-F238E27FC236}">
                <a16:creationId xmlns:a16="http://schemas.microsoft.com/office/drawing/2014/main" xmlns="" id="{D49F962A-4B02-4EBE-AC11-75BE2482A3AE}"/>
              </a:ext>
            </a:extLst>
          </p:cNvPr>
          <p:cNvCxnSpPr>
            <a:stCxn id="30" idx="3"/>
          </p:cNvCxnSpPr>
          <p:nvPr/>
        </p:nvCxnSpPr>
        <p:spPr>
          <a:xfrm flipV="1">
            <a:off x="6054692" y="1500174"/>
            <a:ext cx="660448" cy="808408"/>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7" name="Connettore 2 76">
            <a:extLst>
              <a:ext uri="{FF2B5EF4-FFF2-40B4-BE49-F238E27FC236}">
                <a16:creationId xmlns:a16="http://schemas.microsoft.com/office/drawing/2014/main" xmlns="" id="{318326E4-3271-42DB-B53B-D80DE24F83BF}"/>
              </a:ext>
            </a:extLst>
          </p:cNvPr>
          <p:cNvCxnSpPr>
            <a:stCxn id="30" idx="3"/>
            <a:endCxn id="35" idx="1"/>
          </p:cNvCxnSpPr>
          <p:nvPr/>
        </p:nvCxnSpPr>
        <p:spPr>
          <a:xfrm>
            <a:off x="6054692" y="2308582"/>
            <a:ext cx="849666" cy="51719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9" name="Connettore 2 78">
            <a:extLst>
              <a:ext uri="{FF2B5EF4-FFF2-40B4-BE49-F238E27FC236}">
                <a16:creationId xmlns:a16="http://schemas.microsoft.com/office/drawing/2014/main" xmlns="" id="{982047B4-1C98-4AB8-92B6-AD91823FAA17}"/>
              </a:ext>
            </a:extLst>
          </p:cNvPr>
          <p:cNvCxnSpPr>
            <a:stCxn id="30" idx="3"/>
          </p:cNvCxnSpPr>
          <p:nvPr/>
        </p:nvCxnSpPr>
        <p:spPr>
          <a:xfrm>
            <a:off x="6054692" y="2308582"/>
            <a:ext cx="813665" cy="113745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1" name="Connettore 2 80">
            <a:extLst>
              <a:ext uri="{FF2B5EF4-FFF2-40B4-BE49-F238E27FC236}">
                <a16:creationId xmlns:a16="http://schemas.microsoft.com/office/drawing/2014/main" xmlns="" id="{E97C2208-5D58-4807-94FE-5B4E65677960}"/>
              </a:ext>
            </a:extLst>
          </p:cNvPr>
          <p:cNvCxnSpPr>
            <a:cxnSpLocks/>
          </p:cNvCxnSpPr>
          <p:nvPr/>
        </p:nvCxnSpPr>
        <p:spPr>
          <a:xfrm flipV="1">
            <a:off x="7462878" y="3742007"/>
            <a:ext cx="0" cy="28960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5" name="Connettore 2 84">
            <a:extLst>
              <a:ext uri="{FF2B5EF4-FFF2-40B4-BE49-F238E27FC236}">
                <a16:creationId xmlns:a16="http://schemas.microsoft.com/office/drawing/2014/main" xmlns="" id="{42B52110-7B96-4816-B748-D4974B05DB74}"/>
              </a:ext>
            </a:extLst>
          </p:cNvPr>
          <p:cNvCxnSpPr>
            <a:stCxn id="36" idx="0"/>
            <a:endCxn id="35" idx="2"/>
          </p:cNvCxnSpPr>
          <p:nvPr/>
        </p:nvCxnSpPr>
        <p:spPr>
          <a:xfrm flipV="1">
            <a:off x="7462878" y="3010443"/>
            <a:ext cx="0" cy="29571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6" name="Connettore 2 45">
            <a:extLst>
              <a:ext uri="{FF2B5EF4-FFF2-40B4-BE49-F238E27FC236}">
                <a16:creationId xmlns:a16="http://schemas.microsoft.com/office/drawing/2014/main" xmlns="" id="{E97C2208-5D58-4807-94FE-5B4E65677960}"/>
              </a:ext>
            </a:extLst>
          </p:cNvPr>
          <p:cNvCxnSpPr>
            <a:cxnSpLocks/>
          </p:cNvCxnSpPr>
          <p:nvPr/>
        </p:nvCxnSpPr>
        <p:spPr>
          <a:xfrm flipH="1">
            <a:off x="7500958" y="5072074"/>
            <a:ext cx="6307" cy="32316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 xmlns:p14="http://schemas.microsoft.com/office/powerpoint/2010/main" val="212247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5F2AFE2B-1DF1-48E3-B783-35CF527CB82E}"/>
              </a:ext>
            </a:extLst>
          </p:cNvPr>
          <p:cNvSpPr>
            <a:spLocks noGrp="1"/>
          </p:cNvSpPr>
          <p:nvPr>
            <p:ph type="title"/>
          </p:nvPr>
        </p:nvSpPr>
        <p:spPr>
          <a:xfrm>
            <a:off x="628650" y="963877"/>
            <a:ext cx="2620767" cy="4930246"/>
          </a:xfrm>
        </p:spPr>
        <p:txBody>
          <a:bodyPr>
            <a:normAutofit fontScale="90000"/>
          </a:bodyPr>
          <a:lstStyle/>
          <a:p>
            <a:r>
              <a:rPr lang="it-IT" dirty="0">
                <a:solidFill>
                  <a:schemeClr val="accent1"/>
                </a:solidFill>
                <a:latin typeface="Cooper Black" panose="0208090404030B020404" pitchFamily="18" charset="0"/>
              </a:rPr>
              <a:t>Percorsi scolastici</a:t>
            </a:r>
            <a:br>
              <a:rPr lang="it-IT" dirty="0">
                <a:solidFill>
                  <a:schemeClr val="accent1"/>
                </a:solidFill>
                <a:latin typeface="Cooper Black" panose="0208090404030B020404" pitchFamily="18" charset="0"/>
              </a:rPr>
            </a:br>
            <a:r>
              <a:rPr lang="it-IT" dirty="0" smtClean="0">
                <a:solidFill>
                  <a:schemeClr val="accent1"/>
                </a:solidFill>
                <a:latin typeface="Cooper Black" panose="0208090404030B020404" pitchFamily="18" charset="0"/>
              </a:rPr>
              <a:t>Tipologie         </a:t>
            </a:r>
            <a:br>
              <a:rPr lang="it-IT" dirty="0" smtClean="0">
                <a:solidFill>
                  <a:schemeClr val="accent1"/>
                </a:solidFill>
                <a:latin typeface="Cooper Black" panose="0208090404030B020404" pitchFamily="18" charset="0"/>
              </a:rPr>
            </a:br>
            <a:r>
              <a:rPr lang="it-IT" dirty="0" smtClean="0">
                <a:solidFill>
                  <a:schemeClr val="accent1"/>
                </a:solidFill>
                <a:latin typeface="Cooper Black" panose="0208090404030B020404" pitchFamily="18" charset="0"/>
              </a:rPr>
              <a:t/>
            </a:r>
            <a:br>
              <a:rPr lang="it-IT" dirty="0" smtClean="0">
                <a:solidFill>
                  <a:schemeClr val="accent1"/>
                </a:solidFill>
                <a:latin typeface="Cooper Black" panose="0208090404030B020404" pitchFamily="18" charset="0"/>
              </a:rPr>
            </a:br>
            <a:r>
              <a:rPr lang="it-IT" sz="2000" dirty="0" smtClean="0">
                <a:solidFill>
                  <a:schemeClr val="accent1"/>
                </a:solidFill>
                <a:latin typeface="Cooper Black" panose="0208090404030B020404" pitchFamily="18" charset="0"/>
                <a:hlinkClick r:id="rId3"/>
              </a:rPr>
              <a:t>https</a:t>
            </a:r>
            <a:r>
              <a:rPr lang="it-IT" sz="2000" dirty="0">
                <a:solidFill>
                  <a:schemeClr val="accent1"/>
                </a:solidFill>
                <a:latin typeface="Cooper Black" panose="0208090404030B020404" pitchFamily="18" charset="0"/>
                <a:hlinkClick r:id="rId3"/>
              </a:rPr>
              <a:t>://www.guida-percorsi-varese.it/</a:t>
            </a:r>
            <a:endParaRPr lang="it-IT" sz="2000" dirty="0">
              <a:solidFill>
                <a:schemeClr val="accent1"/>
              </a:solidFill>
              <a:latin typeface="Cooper Black" panose="0208090404030B020404" pitchFamily="18" charset="0"/>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Segnaposto contenuto 10">
            <a:extLst>
              <a:ext uri="{FF2B5EF4-FFF2-40B4-BE49-F238E27FC236}">
                <a16:creationId xmlns:a16="http://schemas.microsoft.com/office/drawing/2014/main" xmlns="" id="{96BEEC8B-BF64-49AD-A1D1-736C9F4CA6F9}"/>
              </a:ext>
            </a:extLst>
          </p:cNvPr>
          <p:cNvGraphicFramePr>
            <a:graphicFrameLocks noGrp="1"/>
          </p:cNvGraphicFramePr>
          <p:nvPr>
            <p:ph idx="1"/>
            <p:extLst>
              <p:ext uri="{D42A27DB-BD31-4B8C-83A1-F6EECF244321}">
                <p14:modId xmlns="" xmlns:p14="http://schemas.microsoft.com/office/powerpoint/2010/main" val="1739648751"/>
              </p:ext>
            </p:extLst>
          </p:nvPr>
        </p:nvGraphicFramePr>
        <p:xfrm>
          <a:off x="3732610" y="963614"/>
          <a:ext cx="4782740" cy="4930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CasellaDiTesto 2"/>
          <p:cNvSpPr txBox="1"/>
          <p:nvPr/>
        </p:nvSpPr>
        <p:spPr>
          <a:xfrm>
            <a:off x="523375" y="6617368"/>
            <a:ext cx="8419097" cy="369332"/>
          </a:xfrm>
          <a:prstGeom prst="rect">
            <a:avLst/>
          </a:prstGeom>
          <a:noFill/>
        </p:spPr>
        <p:txBody>
          <a:bodyPr wrap="square" rtlCol="0">
            <a:spAutoFit/>
          </a:bodyPr>
          <a:lstStyle/>
          <a:p>
            <a:endParaRPr lang="it-IT" dirty="0"/>
          </a:p>
        </p:txBody>
      </p:sp>
    </p:spTree>
    <p:extLst>
      <p:ext uri="{BB962C8B-B14F-4D97-AF65-F5344CB8AC3E}">
        <p14:creationId xmlns="" xmlns:p14="http://schemas.microsoft.com/office/powerpoint/2010/main" val="3045152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CasellaDiTesto 1"/>
          <p:cNvSpPr txBox="1"/>
          <p:nvPr/>
        </p:nvSpPr>
        <p:spPr>
          <a:xfrm>
            <a:off x="571472" y="357166"/>
            <a:ext cx="4000528" cy="98488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it-IT" sz="4000" b="1" dirty="0" smtClean="0"/>
              <a:t>Istruzione liceale </a:t>
            </a:r>
          </a:p>
          <a:p>
            <a:endParaRPr lang="it-IT" dirty="0"/>
          </a:p>
        </p:txBody>
      </p:sp>
      <p:sp>
        <p:nvSpPr>
          <p:cNvPr id="3" name="CasellaDiTesto 2"/>
          <p:cNvSpPr txBox="1"/>
          <p:nvPr/>
        </p:nvSpPr>
        <p:spPr>
          <a:xfrm>
            <a:off x="214282" y="1571612"/>
            <a:ext cx="378621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000" b="1" dirty="0" smtClean="0"/>
              <a:t>Percorso di studio quinquennale </a:t>
            </a:r>
            <a:endParaRPr lang="it-IT" sz="2000" b="1" dirty="0"/>
          </a:p>
        </p:txBody>
      </p:sp>
      <p:sp>
        <p:nvSpPr>
          <p:cNvPr id="4" name="CasellaDiTesto 3"/>
          <p:cNvSpPr txBox="1"/>
          <p:nvPr/>
        </p:nvSpPr>
        <p:spPr>
          <a:xfrm>
            <a:off x="5357818" y="428604"/>
            <a:ext cx="2928958"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sz="2000" b="1" dirty="0" smtClean="0"/>
              <a:t>Diploma di stato</a:t>
            </a:r>
          </a:p>
          <a:p>
            <a:r>
              <a:rPr lang="it-IT" sz="2000" b="1" dirty="0" smtClean="0"/>
              <a:t>Accesso alle facoltà universitarie</a:t>
            </a:r>
            <a:endParaRPr lang="it-IT" sz="2000" b="1" dirty="0"/>
          </a:p>
        </p:txBody>
      </p:sp>
      <p:sp>
        <p:nvSpPr>
          <p:cNvPr id="5" name="CasellaDiTesto 4"/>
          <p:cNvSpPr txBox="1"/>
          <p:nvPr/>
        </p:nvSpPr>
        <p:spPr>
          <a:xfrm>
            <a:off x="285720" y="3071810"/>
            <a:ext cx="4143404"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Caratteristiche:</a:t>
            </a:r>
          </a:p>
          <a:p>
            <a:pPr algn="just">
              <a:buFont typeface="Wingdings" pitchFamily="2" charset="2"/>
              <a:buChar char="Ø"/>
            </a:pPr>
            <a:r>
              <a:rPr lang="it-IT" sz="2000" b="1" dirty="0" smtClean="0"/>
              <a:t>Formazione culturale ad ampio raggio</a:t>
            </a:r>
          </a:p>
          <a:p>
            <a:pPr algn="just">
              <a:buFont typeface="Wingdings" pitchFamily="2" charset="2"/>
              <a:buChar char="Ø"/>
            </a:pPr>
            <a:r>
              <a:rPr lang="it-IT" sz="2000" b="1" dirty="0" smtClean="0"/>
              <a:t>Strumenti  culturali e metodologici per una comprensione approfondita della realtà affinché lo studente si ponga  con atteggiamento razionale, creativo, progettuale e critico di fronte ai fenomeni , problemi  e situazioni</a:t>
            </a:r>
          </a:p>
          <a:p>
            <a:endParaRPr lang="it-IT" dirty="0"/>
          </a:p>
        </p:txBody>
      </p:sp>
      <p:sp>
        <p:nvSpPr>
          <p:cNvPr id="6" name="CasellaDiTesto 5"/>
          <p:cNvSpPr txBox="1"/>
          <p:nvPr/>
        </p:nvSpPr>
        <p:spPr>
          <a:xfrm>
            <a:off x="5572132" y="2928934"/>
            <a:ext cx="2643206"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sz="2000" b="1" dirty="0" smtClean="0"/>
              <a:t>Sviluppo della capacità di ragionamento logico</a:t>
            </a:r>
            <a:endParaRPr lang="it-IT" sz="2000" b="1" dirty="0"/>
          </a:p>
        </p:txBody>
      </p:sp>
      <p:sp>
        <p:nvSpPr>
          <p:cNvPr id="8" name="CasellaDiTesto 7"/>
          <p:cNvSpPr txBox="1"/>
          <p:nvPr/>
        </p:nvSpPr>
        <p:spPr>
          <a:xfrm>
            <a:off x="142844" y="2214554"/>
            <a:ext cx="750099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I licei si scelgono quando si è molto bravi nelle materie teoriche </a:t>
            </a:r>
            <a:endParaRPr lang="it-IT" b="1" i="1" dirty="0">
              <a:latin typeface="Comic Sans MS" pitchFamily="66" charset="0"/>
            </a:endParaRPr>
          </a:p>
        </p:txBody>
      </p:sp>
      <p:sp>
        <p:nvSpPr>
          <p:cNvPr id="9" name="CasellaDiTesto 8"/>
          <p:cNvSpPr txBox="1"/>
          <p:nvPr/>
        </p:nvSpPr>
        <p:spPr>
          <a:xfrm>
            <a:off x="4572000" y="1643050"/>
            <a:ext cx="414340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Ogni liceo ha una propria anima</a:t>
            </a:r>
            <a:endParaRPr lang="it-IT" b="1" i="1" dirty="0">
              <a:latin typeface="Comic Sans MS" pitchFamily="66" charset="0"/>
            </a:endParaRPr>
          </a:p>
        </p:txBody>
      </p:sp>
      <p:sp>
        <p:nvSpPr>
          <p:cNvPr id="7" name="CasellaDiTesto 6"/>
          <p:cNvSpPr txBox="1"/>
          <p:nvPr/>
        </p:nvSpPr>
        <p:spPr>
          <a:xfrm>
            <a:off x="5357818" y="4071942"/>
            <a:ext cx="3000396" cy="255454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Le conoscenze non mirano ad una formazione professionale, ma hanno una valenza formativa generale con l’acquisizione di un metodo di studio e abilità logico/comunicative</a:t>
            </a:r>
            <a:endParaRPr lang="it-IT"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3" name="Ovale 12"/>
          <p:cNvSpPr/>
          <p:nvPr/>
        </p:nvSpPr>
        <p:spPr>
          <a:xfrm>
            <a:off x="142844" y="142852"/>
            <a:ext cx="2214578" cy="100013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14" name="Ovale 13"/>
          <p:cNvSpPr/>
          <p:nvPr/>
        </p:nvSpPr>
        <p:spPr>
          <a:xfrm>
            <a:off x="-714412" y="428604"/>
            <a:ext cx="11572956" cy="7786742"/>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19" name="Connettore 1 18"/>
          <p:cNvCxnSpPr/>
          <p:nvPr/>
        </p:nvCxnSpPr>
        <p:spPr>
          <a:xfrm>
            <a:off x="2285984" y="428604"/>
            <a:ext cx="2500330" cy="142876"/>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CasellaDiTesto 19"/>
          <p:cNvSpPr txBox="1"/>
          <p:nvPr/>
        </p:nvSpPr>
        <p:spPr>
          <a:xfrm>
            <a:off x="357158" y="357166"/>
            <a:ext cx="1714512" cy="584775"/>
          </a:xfrm>
          <a:prstGeom prst="rect">
            <a:avLst/>
          </a:prstGeom>
          <a:noFill/>
        </p:spPr>
        <p:txBody>
          <a:bodyPr wrap="square" rtlCol="0" anchor="ctr">
            <a:spAutoFit/>
          </a:bodyPr>
          <a:lstStyle/>
          <a:p>
            <a:pPr algn="ctr"/>
            <a:r>
              <a:rPr lang="it-IT" sz="3200" b="1" dirty="0" smtClean="0">
                <a:solidFill>
                  <a:schemeClr val="bg1"/>
                </a:solidFill>
              </a:rPr>
              <a:t>LICEI</a:t>
            </a:r>
            <a:endParaRPr lang="it-IT" sz="3200" b="1" dirty="0">
              <a:solidFill>
                <a:schemeClr val="bg1"/>
              </a:solidFill>
            </a:endParaRPr>
          </a:p>
        </p:txBody>
      </p:sp>
      <p:cxnSp>
        <p:nvCxnSpPr>
          <p:cNvPr id="23" name="Connettore 1 22"/>
          <p:cNvCxnSpPr/>
          <p:nvPr/>
        </p:nvCxnSpPr>
        <p:spPr>
          <a:xfrm rot="16200000" flipH="1">
            <a:off x="1178695" y="1393017"/>
            <a:ext cx="571504" cy="214314"/>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4" name="Ovale 23"/>
          <p:cNvSpPr/>
          <p:nvPr/>
        </p:nvSpPr>
        <p:spPr>
          <a:xfrm>
            <a:off x="785786" y="1643050"/>
            <a:ext cx="2357454" cy="64294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Ovale 25"/>
          <p:cNvSpPr/>
          <p:nvPr/>
        </p:nvSpPr>
        <p:spPr>
          <a:xfrm>
            <a:off x="214282" y="2643182"/>
            <a:ext cx="3429024" cy="107157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CasellaDiTesto 26"/>
          <p:cNvSpPr txBox="1"/>
          <p:nvPr/>
        </p:nvSpPr>
        <p:spPr>
          <a:xfrm>
            <a:off x="500034" y="2928934"/>
            <a:ext cx="3071834" cy="646331"/>
          </a:xfrm>
          <a:prstGeom prst="rect">
            <a:avLst/>
          </a:prstGeom>
          <a:noFill/>
        </p:spPr>
        <p:txBody>
          <a:bodyPr wrap="square" rtlCol="0">
            <a:spAutoFit/>
          </a:bodyPr>
          <a:lstStyle/>
          <a:p>
            <a:r>
              <a:rPr lang="it-IT" dirty="0" smtClean="0">
                <a:solidFill>
                  <a:schemeClr val="bg1"/>
                </a:solidFill>
                <a:latin typeface="Aharoni" pitchFamily="2" charset="-79"/>
                <a:cs typeface="Aharoni" pitchFamily="2" charset="-79"/>
              </a:rPr>
              <a:t>Liceo Artistico </a:t>
            </a:r>
          </a:p>
          <a:p>
            <a:r>
              <a:rPr lang="it-IT" dirty="0" smtClean="0">
                <a:solidFill>
                  <a:schemeClr val="bg1"/>
                </a:solidFill>
                <a:latin typeface="Aharoni" pitchFamily="2" charset="-79"/>
                <a:cs typeface="Aharoni" pitchFamily="2" charset="-79"/>
              </a:rPr>
              <a:t>Indirizzi</a:t>
            </a:r>
            <a:endParaRPr lang="it-IT" dirty="0">
              <a:solidFill>
                <a:schemeClr val="bg1"/>
              </a:solidFill>
              <a:latin typeface="Aharoni" pitchFamily="2" charset="-79"/>
              <a:cs typeface="Aharoni" pitchFamily="2" charset="-79"/>
            </a:endParaRPr>
          </a:p>
        </p:txBody>
      </p:sp>
      <p:sp>
        <p:nvSpPr>
          <p:cNvPr id="28" name="Rettangolo 27"/>
          <p:cNvSpPr/>
          <p:nvPr/>
        </p:nvSpPr>
        <p:spPr>
          <a:xfrm>
            <a:off x="1285852" y="4929198"/>
            <a:ext cx="2571768"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i="1" dirty="0" smtClean="0">
                <a:solidFill>
                  <a:srgbClr val="0070C0"/>
                </a:solidFill>
                <a:latin typeface="Aharoni" pitchFamily="2" charset="-79"/>
                <a:cs typeface="Aharoni" pitchFamily="2" charset="-79"/>
              </a:rPr>
              <a:t>Arti </a:t>
            </a:r>
            <a:r>
              <a:rPr lang="it-IT" sz="1600" b="1" i="1" dirty="0" smtClean="0">
                <a:solidFill>
                  <a:srgbClr val="0070C0"/>
                </a:solidFill>
              </a:rPr>
              <a:t> </a:t>
            </a:r>
            <a:r>
              <a:rPr lang="it-IT" sz="1600" b="1" i="1" dirty="0" smtClean="0">
                <a:solidFill>
                  <a:srgbClr val="0070C0"/>
                </a:solidFill>
                <a:latin typeface="Aharoni" pitchFamily="2" charset="-79"/>
                <a:cs typeface="Aharoni" pitchFamily="2" charset="-79"/>
              </a:rPr>
              <a:t>Figurative</a:t>
            </a:r>
            <a:endParaRPr lang="it-IT" sz="1600" b="1" i="1" dirty="0">
              <a:solidFill>
                <a:srgbClr val="0070C0"/>
              </a:solidFill>
              <a:latin typeface="Aharoni" pitchFamily="2" charset="-79"/>
              <a:cs typeface="Aharoni" pitchFamily="2" charset="-79"/>
            </a:endParaRPr>
          </a:p>
        </p:txBody>
      </p:sp>
      <p:sp>
        <p:nvSpPr>
          <p:cNvPr id="29" name="Rettangolo 28"/>
          <p:cNvSpPr/>
          <p:nvPr/>
        </p:nvSpPr>
        <p:spPr>
          <a:xfrm>
            <a:off x="214282" y="5857892"/>
            <a:ext cx="278608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Architettura e ambiente</a:t>
            </a:r>
          </a:p>
          <a:p>
            <a:pPr algn="ctr"/>
            <a:endParaRPr lang="it-IT" dirty="0"/>
          </a:p>
        </p:txBody>
      </p:sp>
      <p:sp>
        <p:nvSpPr>
          <p:cNvPr id="30" name="Rettangolo 29"/>
          <p:cNvSpPr/>
          <p:nvPr/>
        </p:nvSpPr>
        <p:spPr>
          <a:xfrm>
            <a:off x="857224" y="5357826"/>
            <a:ext cx="342902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i="1" dirty="0" smtClean="0">
                <a:solidFill>
                  <a:srgbClr val="0070C0"/>
                </a:solidFill>
                <a:latin typeface="Aharoni" pitchFamily="2" charset="-79"/>
                <a:cs typeface="Aharoni" pitchFamily="2" charset="-79"/>
              </a:rPr>
              <a:t>Audiovisivo e multimediale </a:t>
            </a:r>
          </a:p>
          <a:p>
            <a:pPr algn="ctr"/>
            <a:endParaRPr lang="it-IT" dirty="0"/>
          </a:p>
        </p:txBody>
      </p:sp>
      <p:sp>
        <p:nvSpPr>
          <p:cNvPr id="31" name="Rettangolo 30"/>
          <p:cNvSpPr/>
          <p:nvPr/>
        </p:nvSpPr>
        <p:spPr>
          <a:xfrm>
            <a:off x="2214546" y="4357694"/>
            <a:ext cx="1714512" cy="214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i="1" dirty="0" smtClean="0">
                <a:solidFill>
                  <a:srgbClr val="0070C0"/>
                </a:solidFill>
                <a:latin typeface="Aharoni" pitchFamily="2" charset="-79"/>
                <a:cs typeface="Aharoni" pitchFamily="2" charset="-79"/>
              </a:rPr>
              <a:t>Design</a:t>
            </a:r>
            <a:endParaRPr lang="it-IT" sz="1600" b="1" i="1" dirty="0">
              <a:solidFill>
                <a:srgbClr val="0070C0"/>
              </a:solidFill>
              <a:latin typeface="Aharoni" pitchFamily="2" charset="-79"/>
              <a:cs typeface="Aharoni" pitchFamily="2" charset="-79"/>
            </a:endParaRPr>
          </a:p>
        </p:txBody>
      </p:sp>
      <p:sp>
        <p:nvSpPr>
          <p:cNvPr id="32" name="Rettangolo 31"/>
          <p:cNvSpPr/>
          <p:nvPr/>
        </p:nvSpPr>
        <p:spPr>
          <a:xfrm>
            <a:off x="2500298" y="4143380"/>
            <a:ext cx="1714512" cy="214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i="1" dirty="0" smtClean="0">
                <a:solidFill>
                  <a:srgbClr val="0070C0"/>
                </a:solidFill>
                <a:latin typeface="Aharoni" pitchFamily="2" charset="-79"/>
                <a:cs typeface="Aharoni" pitchFamily="2" charset="-79"/>
              </a:rPr>
              <a:t>Grafica</a:t>
            </a:r>
            <a:endParaRPr lang="it-IT" sz="1600" b="1" i="1" dirty="0">
              <a:solidFill>
                <a:srgbClr val="0070C0"/>
              </a:solidFill>
              <a:latin typeface="Aharoni" pitchFamily="2" charset="-79"/>
              <a:cs typeface="Aharoni" pitchFamily="2" charset="-79"/>
            </a:endParaRPr>
          </a:p>
        </p:txBody>
      </p:sp>
      <p:sp>
        <p:nvSpPr>
          <p:cNvPr id="35" name="CasellaDiTesto 34"/>
          <p:cNvSpPr txBox="1"/>
          <p:nvPr/>
        </p:nvSpPr>
        <p:spPr>
          <a:xfrm>
            <a:off x="857224" y="1785926"/>
            <a:ext cx="2143140" cy="369332"/>
          </a:xfrm>
          <a:prstGeom prst="rect">
            <a:avLst/>
          </a:prstGeom>
          <a:noFill/>
        </p:spPr>
        <p:txBody>
          <a:bodyPr wrap="square" rtlCol="0">
            <a:spAutoFit/>
          </a:bodyPr>
          <a:lstStyle/>
          <a:p>
            <a:pPr algn="ctr"/>
            <a:r>
              <a:rPr lang="it-IT" b="1" dirty="0" smtClean="0">
                <a:solidFill>
                  <a:schemeClr val="bg1"/>
                </a:solidFill>
                <a:latin typeface="Aharoni" pitchFamily="2" charset="-79"/>
                <a:cs typeface="Aharoni" pitchFamily="2" charset="-79"/>
              </a:rPr>
              <a:t>Liceo Classico</a:t>
            </a:r>
            <a:endParaRPr lang="it-IT" b="1" dirty="0">
              <a:solidFill>
                <a:schemeClr val="bg1"/>
              </a:solidFill>
              <a:latin typeface="Aharoni" pitchFamily="2" charset="-79"/>
              <a:cs typeface="Aharoni" pitchFamily="2" charset="-79"/>
            </a:endParaRPr>
          </a:p>
        </p:txBody>
      </p:sp>
      <p:cxnSp>
        <p:nvCxnSpPr>
          <p:cNvPr id="36" name="Connettore 1 35"/>
          <p:cNvCxnSpPr/>
          <p:nvPr/>
        </p:nvCxnSpPr>
        <p:spPr>
          <a:xfrm rot="16200000" flipH="1">
            <a:off x="35687" y="1821645"/>
            <a:ext cx="1643074" cy="285752"/>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3" name="Connettore 2 42"/>
          <p:cNvCxnSpPr/>
          <p:nvPr/>
        </p:nvCxnSpPr>
        <p:spPr>
          <a:xfrm rot="5400000">
            <a:off x="19522" y="4409578"/>
            <a:ext cx="2032594" cy="642942"/>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ttore 2 43"/>
          <p:cNvCxnSpPr/>
          <p:nvPr/>
        </p:nvCxnSpPr>
        <p:spPr>
          <a:xfrm>
            <a:off x="1357290" y="3714752"/>
            <a:ext cx="1928826" cy="42862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ttore 2 44"/>
          <p:cNvCxnSpPr/>
          <p:nvPr/>
        </p:nvCxnSpPr>
        <p:spPr>
          <a:xfrm>
            <a:off x="1357290" y="3714752"/>
            <a:ext cx="928694" cy="857256"/>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ttore 2 45"/>
          <p:cNvCxnSpPr/>
          <p:nvPr/>
        </p:nvCxnSpPr>
        <p:spPr>
          <a:xfrm rot="16200000" flipH="1">
            <a:off x="7429520" y="2357430"/>
            <a:ext cx="214314" cy="214314"/>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ttore 2 46"/>
          <p:cNvCxnSpPr/>
          <p:nvPr/>
        </p:nvCxnSpPr>
        <p:spPr>
          <a:xfrm rot="16200000" flipH="1">
            <a:off x="1107257" y="3964785"/>
            <a:ext cx="1285884" cy="78581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ttore 2 47"/>
          <p:cNvCxnSpPr/>
          <p:nvPr/>
        </p:nvCxnSpPr>
        <p:spPr>
          <a:xfrm>
            <a:off x="1357290" y="3714752"/>
            <a:ext cx="1643074" cy="642942"/>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8" name="Connettore 2 57"/>
          <p:cNvCxnSpPr/>
          <p:nvPr/>
        </p:nvCxnSpPr>
        <p:spPr>
          <a:xfrm rot="16200000" flipH="1">
            <a:off x="678629" y="4393413"/>
            <a:ext cx="1571636" cy="214314"/>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61" name="Ovale 60"/>
          <p:cNvSpPr/>
          <p:nvPr/>
        </p:nvSpPr>
        <p:spPr>
          <a:xfrm>
            <a:off x="4857752" y="214290"/>
            <a:ext cx="2714644" cy="78581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Aharoni" pitchFamily="2" charset="-79"/>
                <a:cs typeface="Aharoni" pitchFamily="2" charset="-79"/>
              </a:rPr>
              <a:t>Liceo Linguistico</a:t>
            </a:r>
            <a:endParaRPr lang="it-IT" b="1" dirty="0">
              <a:solidFill>
                <a:schemeClr val="bg1"/>
              </a:solidFill>
              <a:latin typeface="Aharoni" pitchFamily="2" charset="-79"/>
              <a:cs typeface="Aharoni" pitchFamily="2" charset="-79"/>
            </a:endParaRPr>
          </a:p>
        </p:txBody>
      </p:sp>
      <p:sp>
        <p:nvSpPr>
          <p:cNvPr id="62" name="Ovale 61"/>
          <p:cNvSpPr/>
          <p:nvPr/>
        </p:nvSpPr>
        <p:spPr>
          <a:xfrm>
            <a:off x="5429256" y="1142984"/>
            <a:ext cx="3357586" cy="1214446"/>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Aharoni" pitchFamily="2" charset="-79"/>
                <a:cs typeface="Aharoni" pitchFamily="2" charset="-79"/>
              </a:rPr>
              <a:t>Liceo Musicale e Coreutico </a:t>
            </a:r>
          </a:p>
          <a:p>
            <a:pPr algn="ctr"/>
            <a:r>
              <a:rPr lang="it-IT" b="1" dirty="0" smtClean="0">
                <a:solidFill>
                  <a:schemeClr val="bg1"/>
                </a:solidFill>
                <a:latin typeface="Aharoni" pitchFamily="2" charset="-79"/>
                <a:cs typeface="Aharoni" pitchFamily="2" charset="-79"/>
              </a:rPr>
              <a:t>opzioni</a:t>
            </a:r>
            <a:endParaRPr lang="it-IT" b="1" dirty="0">
              <a:solidFill>
                <a:schemeClr val="bg1"/>
              </a:solidFill>
              <a:latin typeface="Aharoni" pitchFamily="2" charset="-79"/>
              <a:cs typeface="Aharoni" pitchFamily="2" charset="-79"/>
            </a:endParaRPr>
          </a:p>
        </p:txBody>
      </p:sp>
      <p:sp>
        <p:nvSpPr>
          <p:cNvPr id="63" name="Ovale 62"/>
          <p:cNvSpPr/>
          <p:nvPr/>
        </p:nvSpPr>
        <p:spPr>
          <a:xfrm>
            <a:off x="5429256" y="3071810"/>
            <a:ext cx="3357586" cy="1000132"/>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Aharoni" pitchFamily="2" charset="-79"/>
                <a:cs typeface="Aharoni" pitchFamily="2" charset="-79"/>
              </a:rPr>
              <a:t>Liceo  Scientifico</a:t>
            </a:r>
          </a:p>
          <a:p>
            <a:pPr algn="ctr"/>
            <a:r>
              <a:rPr lang="it-IT" b="1" dirty="0" smtClean="0">
                <a:solidFill>
                  <a:schemeClr val="bg1"/>
                </a:solidFill>
                <a:latin typeface="Aharoni" pitchFamily="2" charset="-79"/>
                <a:cs typeface="Aharoni" pitchFamily="2" charset="-79"/>
              </a:rPr>
              <a:t>opzioni</a:t>
            </a:r>
            <a:endParaRPr lang="it-IT" b="1" dirty="0">
              <a:solidFill>
                <a:schemeClr val="bg1"/>
              </a:solidFill>
              <a:latin typeface="Aharoni" pitchFamily="2" charset="-79"/>
              <a:cs typeface="Aharoni" pitchFamily="2" charset="-79"/>
            </a:endParaRPr>
          </a:p>
        </p:txBody>
      </p:sp>
      <p:cxnSp>
        <p:nvCxnSpPr>
          <p:cNvPr id="75" name="Connettore 2 74"/>
          <p:cNvCxnSpPr/>
          <p:nvPr/>
        </p:nvCxnSpPr>
        <p:spPr>
          <a:xfrm rot="5400000">
            <a:off x="5929322" y="2285992"/>
            <a:ext cx="285752" cy="285752"/>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7" name="Connettore 2 76"/>
          <p:cNvCxnSpPr/>
          <p:nvPr/>
        </p:nvCxnSpPr>
        <p:spPr>
          <a:xfrm rot="5400000">
            <a:off x="6143638" y="4143379"/>
            <a:ext cx="357189" cy="7144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8" name="Connettore 2 77"/>
          <p:cNvCxnSpPr>
            <a:stCxn id="125" idx="2"/>
          </p:cNvCxnSpPr>
          <p:nvPr/>
        </p:nvCxnSpPr>
        <p:spPr>
          <a:xfrm rot="10800000">
            <a:off x="5214942" y="5143512"/>
            <a:ext cx="357190" cy="214314"/>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9" name="Connettore 2 78"/>
          <p:cNvCxnSpPr/>
          <p:nvPr/>
        </p:nvCxnSpPr>
        <p:spPr>
          <a:xfrm rot="10800000" flipV="1">
            <a:off x="5143504" y="5572138"/>
            <a:ext cx="500066" cy="357192"/>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0" name="Rettangolo 79"/>
          <p:cNvSpPr/>
          <p:nvPr/>
        </p:nvSpPr>
        <p:spPr>
          <a:xfrm>
            <a:off x="5143504" y="2428868"/>
            <a:ext cx="1714512"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Musicale</a:t>
            </a: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81" name="Rettangolo 80"/>
          <p:cNvSpPr/>
          <p:nvPr/>
        </p:nvSpPr>
        <p:spPr>
          <a:xfrm>
            <a:off x="6929454" y="2571744"/>
            <a:ext cx="1714512" cy="214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Coreutico</a:t>
            </a:r>
            <a:r>
              <a:rPr lang="it-IT" dirty="0" smtClean="0"/>
              <a:t> </a:t>
            </a:r>
            <a:endParaRPr lang="it-IT" dirty="0"/>
          </a:p>
        </p:txBody>
      </p:sp>
      <p:cxnSp>
        <p:nvCxnSpPr>
          <p:cNvPr id="92" name="Connettore 1 91"/>
          <p:cNvCxnSpPr/>
          <p:nvPr/>
        </p:nvCxnSpPr>
        <p:spPr>
          <a:xfrm rot="16200000" flipH="1">
            <a:off x="1893075" y="1250141"/>
            <a:ext cx="4214842" cy="3429024"/>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93" name="Connettore 1 92"/>
          <p:cNvCxnSpPr/>
          <p:nvPr/>
        </p:nvCxnSpPr>
        <p:spPr>
          <a:xfrm>
            <a:off x="2357422" y="714356"/>
            <a:ext cx="3571900" cy="2428892"/>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94" name="Connettore 1 93"/>
          <p:cNvCxnSpPr/>
          <p:nvPr/>
        </p:nvCxnSpPr>
        <p:spPr>
          <a:xfrm>
            <a:off x="2357422" y="571480"/>
            <a:ext cx="3000396" cy="928694"/>
          </a:xfrm>
          <a:prstGeom prst="line">
            <a:avLst/>
          </a:prstGeom>
          <a:ln w="571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03" name="Rettangolo 102"/>
          <p:cNvSpPr/>
          <p:nvPr/>
        </p:nvSpPr>
        <p:spPr>
          <a:xfrm>
            <a:off x="5357818" y="4357694"/>
            <a:ext cx="1714512" cy="285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Sportivo</a:t>
            </a: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104" name="Rettangolo 103"/>
          <p:cNvSpPr/>
          <p:nvPr/>
        </p:nvSpPr>
        <p:spPr>
          <a:xfrm>
            <a:off x="7000892" y="4357694"/>
            <a:ext cx="200026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Scienze Applicate</a:t>
            </a:r>
          </a:p>
          <a:p>
            <a:pPr algn="ct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106" name="Rettangolo 105"/>
          <p:cNvSpPr/>
          <p:nvPr/>
        </p:nvSpPr>
        <p:spPr>
          <a:xfrm>
            <a:off x="3428992" y="5786454"/>
            <a:ext cx="2786082" cy="714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Economico Sociale</a:t>
            </a:r>
          </a:p>
          <a:p>
            <a:pPr algn="ct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107" name="Rettangolo 106"/>
          <p:cNvSpPr/>
          <p:nvPr/>
        </p:nvSpPr>
        <p:spPr>
          <a:xfrm>
            <a:off x="3500430" y="4857760"/>
            <a:ext cx="2143140" cy="6429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Scienze umane</a:t>
            </a:r>
          </a:p>
          <a:p>
            <a:pPr algn="ctr"/>
            <a:r>
              <a:rPr lang="it-IT" i="1" dirty="0" smtClean="0">
                <a:solidFill>
                  <a:srgbClr val="0070C0"/>
                </a:solidFill>
                <a:latin typeface="Aharoni" pitchFamily="2" charset="-79"/>
                <a:cs typeface="Aharoni" pitchFamily="2" charset="-79"/>
              </a:rPr>
              <a:t> </a:t>
            </a:r>
            <a:r>
              <a:rPr lang="it-IT" dirty="0" smtClean="0"/>
              <a:t> </a:t>
            </a:r>
            <a:endParaRPr lang="it-IT" dirty="0"/>
          </a:p>
        </p:txBody>
      </p:sp>
      <p:cxnSp>
        <p:nvCxnSpPr>
          <p:cNvPr id="108" name="Connettore 2 107"/>
          <p:cNvCxnSpPr>
            <a:endCxn id="104" idx="0"/>
          </p:cNvCxnSpPr>
          <p:nvPr/>
        </p:nvCxnSpPr>
        <p:spPr>
          <a:xfrm rot="16200000" flipH="1">
            <a:off x="7786710" y="4143380"/>
            <a:ext cx="357190" cy="7143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3" name="Rettangolo 32"/>
          <p:cNvSpPr/>
          <p:nvPr/>
        </p:nvSpPr>
        <p:spPr>
          <a:xfrm>
            <a:off x="1785918" y="4572008"/>
            <a:ext cx="1714512" cy="214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rgbClr val="0070C0"/>
                </a:solidFill>
                <a:latin typeface="Aharoni" pitchFamily="2" charset="-79"/>
                <a:cs typeface="Aharoni" pitchFamily="2" charset="-79"/>
              </a:rPr>
              <a:t>Scenografia</a:t>
            </a:r>
            <a:r>
              <a:rPr lang="it-IT" sz="1600" dirty="0" smtClean="0"/>
              <a:t> </a:t>
            </a:r>
            <a:endParaRPr lang="it-IT" sz="1600" dirty="0"/>
          </a:p>
        </p:txBody>
      </p:sp>
      <p:sp>
        <p:nvSpPr>
          <p:cNvPr id="125" name="Ovale 124"/>
          <p:cNvSpPr/>
          <p:nvPr/>
        </p:nvSpPr>
        <p:spPr>
          <a:xfrm>
            <a:off x="5572132" y="4786322"/>
            <a:ext cx="2928958" cy="114300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Aharoni" pitchFamily="2" charset="-79"/>
                <a:cs typeface="Aharoni" pitchFamily="2" charset="-79"/>
              </a:rPr>
              <a:t>Liceo  Scienze  Umane</a:t>
            </a:r>
          </a:p>
          <a:p>
            <a:pPr algn="ctr"/>
            <a:r>
              <a:rPr lang="it-IT" b="1" dirty="0" smtClean="0">
                <a:solidFill>
                  <a:schemeClr val="bg1"/>
                </a:solidFill>
                <a:latin typeface="Aharoni" pitchFamily="2" charset="-79"/>
                <a:cs typeface="Aharoni" pitchFamily="2" charset="-79"/>
              </a:rPr>
              <a:t>opzioni</a:t>
            </a:r>
            <a:endParaRPr lang="it-IT"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CasellaDiTesto 1"/>
          <p:cNvSpPr txBox="1"/>
          <p:nvPr/>
        </p:nvSpPr>
        <p:spPr>
          <a:xfrm>
            <a:off x="571472" y="357166"/>
            <a:ext cx="4000528" cy="984885"/>
          </a:xfrm>
          <a:prstGeom prst="rect">
            <a:avLst/>
          </a:prstGeom>
          <a:solidFill>
            <a:srgbClr val="D7993D"/>
          </a:solidFill>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it-IT" sz="4000" b="1" dirty="0" smtClean="0"/>
              <a:t>Istruzione tecnica </a:t>
            </a:r>
          </a:p>
          <a:p>
            <a:endParaRPr lang="it-IT" dirty="0"/>
          </a:p>
        </p:txBody>
      </p:sp>
      <p:sp>
        <p:nvSpPr>
          <p:cNvPr id="3" name="CasellaDiTesto 2"/>
          <p:cNvSpPr txBox="1"/>
          <p:nvPr/>
        </p:nvSpPr>
        <p:spPr>
          <a:xfrm>
            <a:off x="214282" y="1571612"/>
            <a:ext cx="378621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000" b="1" dirty="0" smtClean="0"/>
              <a:t>Percorso di studio quinquennale </a:t>
            </a:r>
            <a:endParaRPr lang="it-IT" sz="2000" b="1" dirty="0"/>
          </a:p>
        </p:txBody>
      </p:sp>
      <p:sp>
        <p:nvSpPr>
          <p:cNvPr id="4" name="CasellaDiTesto 3"/>
          <p:cNvSpPr txBox="1"/>
          <p:nvPr/>
        </p:nvSpPr>
        <p:spPr>
          <a:xfrm>
            <a:off x="5357818" y="428604"/>
            <a:ext cx="2928958"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sz="2000" b="1" dirty="0" smtClean="0"/>
              <a:t>Diploma di stato (perito)</a:t>
            </a:r>
          </a:p>
          <a:p>
            <a:r>
              <a:rPr lang="it-IT" sz="2000" b="1" dirty="0" smtClean="0"/>
              <a:t>Accesso alle facoltà universitarie</a:t>
            </a:r>
            <a:endParaRPr lang="it-IT" sz="2000" b="1" dirty="0"/>
          </a:p>
        </p:txBody>
      </p:sp>
      <p:sp>
        <p:nvSpPr>
          <p:cNvPr id="5" name="CasellaDiTesto 4"/>
          <p:cNvSpPr txBox="1"/>
          <p:nvPr/>
        </p:nvSpPr>
        <p:spPr>
          <a:xfrm>
            <a:off x="428596" y="3429001"/>
            <a:ext cx="4143404"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Caratteristiche:</a:t>
            </a:r>
          </a:p>
          <a:p>
            <a:pPr algn="just">
              <a:buFont typeface="Wingdings" pitchFamily="2" charset="2"/>
              <a:buChar char="Ø"/>
            </a:pPr>
            <a:r>
              <a:rPr lang="it-IT" sz="2000" b="1" dirty="0" smtClean="0"/>
              <a:t>Rilevante componente teorica, ma formazione anche per l’applicazione concreta degli insegnamenti</a:t>
            </a:r>
          </a:p>
          <a:p>
            <a:pPr algn="just">
              <a:buFont typeface="Wingdings" pitchFamily="2" charset="2"/>
              <a:buChar char="Ø"/>
            </a:pPr>
            <a:r>
              <a:rPr lang="it-IT" sz="2000" b="1" dirty="0" smtClean="0"/>
              <a:t>Acquisizione di competenze specialistiche che rispondono ad esigenze e richieste del mondo del lavoro</a:t>
            </a:r>
          </a:p>
          <a:p>
            <a:pPr algn="just"/>
            <a:endParaRPr lang="it-IT" sz="2000" b="1" dirty="0" smtClean="0"/>
          </a:p>
          <a:p>
            <a:endParaRPr lang="it-IT" dirty="0"/>
          </a:p>
        </p:txBody>
      </p:sp>
      <p:sp>
        <p:nvSpPr>
          <p:cNvPr id="8" name="CasellaDiTesto 7"/>
          <p:cNvSpPr txBox="1"/>
          <p:nvPr/>
        </p:nvSpPr>
        <p:spPr>
          <a:xfrm>
            <a:off x="285720" y="2428868"/>
            <a:ext cx="750099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Predisposizione verso attività che richiedono ragionamento e assunzione di responsabilità</a:t>
            </a:r>
            <a:endParaRPr lang="it-IT" b="1" i="1" dirty="0">
              <a:latin typeface="Comic Sans MS" pitchFamily="66" charset="0"/>
            </a:endParaRPr>
          </a:p>
        </p:txBody>
      </p:sp>
      <p:sp>
        <p:nvSpPr>
          <p:cNvPr id="9" name="CasellaDiTesto 8"/>
          <p:cNvSpPr txBox="1"/>
          <p:nvPr/>
        </p:nvSpPr>
        <p:spPr>
          <a:xfrm>
            <a:off x="4572000" y="1643050"/>
            <a:ext cx="4143404"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Mix tra competenze teoriche e pratiche</a:t>
            </a:r>
            <a:endParaRPr lang="it-IT" b="1" i="1" dirty="0">
              <a:latin typeface="Comic Sans MS" pitchFamily="66" charset="0"/>
            </a:endParaRPr>
          </a:p>
        </p:txBody>
      </p:sp>
      <p:sp>
        <p:nvSpPr>
          <p:cNvPr id="7" name="CasellaDiTesto 6"/>
          <p:cNvSpPr txBox="1"/>
          <p:nvPr/>
        </p:nvSpPr>
        <p:spPr>
          <a:xfrm>
            <a:off x="5000628" y="3286124"/>
            <a:ext cx="3714776" cy="29238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Gli istituti tecnici consentono ai giovani di sviluppare i loro talenti e acquisire le competenze per riconoscere e comprendere le </a:t>
            </a:r>
            <a:r>
              <a:rPr lang="it-IT" sz="2400" b="1" dirty="0" smtClean="0"/>
              <a:t>innovazioni</a:t>
            </a:r>
            <a:r>
              <a:rPr lang="it-IT" sz="2000" b="1" dirty="0" smtClean="0"/>
              <a:t> che l’evoluzione della tecnica continuamente produce ed essere in grado di applicarle  nel mondo del lavoro e delle professioni</a:t>
            </a:r>
            <a:endParaRPr lang="it-IT"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 xmlns:a16="http://schemas.microsoft.com/office/drawing/2014/main" id="{A97BE3C0-8EC5-400A-B273-972C6D0FE9A4}"/>
              </a:ext>
            </a:extLst>
          </p:cNvPr>
          <p:cNvSpPr txBox="1"/>
          <p:nvPr/>
        </p:nvSpPr>
        <p:spPr>
          <a:xfrm>
            <a:off x="315685" y="289935"/>
            <a:ext cx="8294915" cy="954107"/>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scene3d>
            <a:camera prst="orthographicFront"/>
            <a:lightRig rig="threePt" dir="t"/>
          </a:scene3d>
          <a:sp3d>
            <a:bevelT/>
          </a:sp3d>
        </p:spPr>
        <p:txBody>
          <a:bodyPr wrap="square" rtlCol="0">
            <a:spAutoFit/>
          </a:bodyPr>
          <a:lstStyle/>
          <a:p>
            <a:pPr algn="ctr"/>
            <a:r>
              <a:rPr lang="it-IT" sz="2800" b="1" dirty="0" smtClean="0">
                <a:latin typeface="Cavolini" panose="03000502040302020204" pitchFamily="66" charset="0"/>
                <a:cs typeface="Cavolini" panose="03000502040302020204" pitchFamily="66" charset="0"/>
              </a:rPr>
              <a:t>Organigramma dell’istruzione tecnica...a cascata di sottoinsiemi </a:t>
            </a:r>
          </a:p>
        </p:txBody>
      </p:sp>
      <p:graphicFrame>
        <p:nvGraphicFramePr>
          <p:cNvPr id="8" name="Diagramma 7">
            <a:extLst>
              <a:ext uri="{FF2B5EF4-FFF2-40B4-BE49-F238E27FC236}">
                <a16:creationId xmlns="" xmlns:a16="http://schemas.microsoft.com/office/drawing/2014/main" id="{1C873B58-A6A8-4C4B-8AF4-FE1EA6511A79}"/>
              </a:ext>
            </a:extLst>
          </p:cNvPr>
          <p:cNvGraphicFramePr/>
          <p:nvPr>
            <p:extLst>
              <p:ext uri="{D42A27DB-BD31-4B8C-83A1-F6EECF244321}">
                <p14:modId xmlns="" xmlns:p14="http://schemas.microsoft.com/office/powerpoint/2010/main" val="659029664"/>
              </p:ext>
            </p:extLst>
          </p:nvPr>
        </p:nvGraphicFramePr>
        <p:xfrm>
          <a:off x="214283" y="1571612"/>
          <a:ext cx="8572560" cy="2000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a 8">
            <a:extLst>
              <a:ext uri="{FF2B5EF4-FFF2-40B4-BE49-F238E27FC236}">
                <a16:creationId xmlns="" xmlns:a16="http://schemas.microsoft.com/office/drawing/2014/main" id="{B2E0E35A-F2E4-4117-BDD7-384E912309F5}"/>
              </a:ext>
            </a:extLst>
          </p:cNvPr>
          <p:cNvGraphicFramePr/>
          <p:nvPr>
            <p:extLst>
              <p:ext uri="{D42A27DB-BD31-4B8C-83A1-F6EECF244321}">
                <p14:modId xmlns="" xmlns:p14="http://schemas.microsoft.com/office/powerpoint/2010/main" val="154681975"/>
              </p:ext>
            </p:extLst>
          </p:nvPr>
        </p:nvGraphicFramePr>
        <p:xfrm>
          <a:off x="214282" y="3929066"/>
          <a:ext cx="8572560" cy="1362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 xmlns:p14="http://schemas.microsoft.com/office/powerpoint/2010/main" val="3323666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3" name="Ovale 12"/>
          <p:cNvSpPr/>
          <p:nvPr/>
        </p:nvSpPr>
        <p:spPr>
          <a:xfrm>
            <a:off x="142844" y="142852"/>
            <a:ext cx="3143272" cy="100013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14" name="Ovale 13"/>
          <p:cNvSpPr/>
          <p:nvPr/>
        </p:nvSpPr>
        <p:spPr>
          <a:xfrm rot="18109857">
            <a:off x="3856639" y="-1054162"/>
            <a:ext cx="6610915" cy="9392619"/>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0" name="CasellaDiTesto 19"/>
          <p:cNvSpPr txBox="1"/>
          <p:nvPr/>
        </p:nvSpPr>
        <p:spPr>
          <a:xfrm>
            <a:off x="357158" y="295611"/>
            <a:ext cx="2500330" cy="707886"/>
          </a:xfrm>
          <a:prstGeom prst="rect">
            <a:avLst/>
          </a:prstGeom>
          <a:noFill/>
        </p:spPr>
        <p:txBody>
          <a:bodyPr wrap="square" rtlCol="0" anchor="ctr">
            <a:spAutoFit/>
          </a:bodyPr>
          <a:lstStyle/>
          <a:p>
            <a:pPr algn="ctr"/>
            <a:r>
              <a:rPr lang="it-IT" sz="2000" b="1" dirty="0" smtClean="0">
                <a:solidFill>
                  <a:schemeClr val="bg1"/>
                </a:solidFill>
              </a:rPr>
              <a:t>Istruzione tecnica</a:t>
            </a:r>
          </a:p>
          <a:p>
            <a:pPr algn="ctr"/>
            <a:r>
              <a:rPr lang="it-IT" sz="2000" b="1" dirty="0" smtClean="0">
                <a:solidFill>
                  <a:schemeClr val="bg1"/>
                </a:solidFill>
              </a:rPr>
              <a:t>Settori</a:t>
            </a:r>
            <a:endParaRPr lang="it-IT" sz="2000" b="1" dirty="0">
              <a:solidFill>
                <a:schemeClr val="bg1"/>
              </a:solidFill>
            </a:endParaRPr>
          </a:p>
        </p:txBody>
      </p:sp>
      <p:sp>
        <p:nvSpPr>
          <p:cNvPr id="80" name="Rettangolo 79"/>
          <p:cNvSpPr/>
          <p:nvPr/>
        </p:nvSpPr>
        <p:spPr>
          <a:xfrm>
            <a:off x="5929290" y="1000108"/>
            <a:ext cx="3214710" cy="1071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Aharoni" pitchFamily="2" charset="-79"/>
                <a:cs typeface="Aharoni" pitchFamily="2" charset="-79"/>
              </a:rPr>
              <a:t>Meccanica,meccatronica ed energia </a:t>
            </a:r>
            <a:r>
              <a:rPr lang="it-IT" i="1" dirty="0" smtClean="0">
                <a:solidFill>
                  <a:srgbClr val="0070C0"/>
                </a:solidFill>
                <a:latin typeface="Aharoni" pitchFamily="2" charset="-79"/>
                <a:cs typeface="Aharoni" pitchFamily="2" charset="-79"/>
              </a:rPr>
              <a:t> </a:t>
            </a:r>
            <a:r>
              <a:rPr lang="it-IT" dirty="0" smtClean="0"/>
              <a:t> </a:t>
            </a:r>
          </a:p>
          <a:p>
            <a:pPr>
              <a:buFont typeface="Arial" pitchFamily="34" charset="0"/>
              <a:buChar char="•"/>
            </a:pPr>
            <a:r>
              <a:rPr lang="it-IT" sz="1600" i="1" dirty="0" smtClean="0">
                <a:solidFill>
                  <a:schemeClr val="tx1"/>
                </a:solidFill>
                <a:latin typeface="Andalus" pitchFamily="18" charset="-78"/>
                <a:cs typeface="Andalus" pitchFamily="18" charset="-78"/>
              </a:rPr>
              <a:t>Meccanica, meccatronica</a:t>
            </a:r>
          </a:p>
          <a:p>
            <a:pPr>
              <a:buFont typeface="Arial" pitchFamily="34" charset="0"/>
              <a:buChar char="•"/>
            </a:pPr>
            <a:r>
              <a:rPr lang="it-IT" sz="1600" i="1" dirty="0" smtClean="0">
                <a:solidFill>
                  <a:schemeClr val="tx1"/>
                </a:solidFill>
                <a:latin typeface="Andalus" pitchFamily="18" charset="-78"/>
                <a:cs typeface="Andalus" pitchFamily="18" charset="-78"/>
              </a:rPr>
              <a:t>Energia</a:t>
            </a:r>
          </a:p>
          <a:p>
            <a:endParaRPr lang="it-IT" dirty="0"/>
          </a:p>
        </p:txBody>
      </p:sp>
      <p:sp>
        <p:nvSpPr>
          <p:cNvPr id="81" name="Rettangolo 80"/>
          <p:cNvSpPr/>
          <p:nvPr/>
        </p:nvSpPr>
        <p:spPr>
          <a:xfrm>
            <a:off x="3000364" y="2500306"/>
            <a:ext cx="2786082" cy="1143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solidFill>
                  <a:schemeClr val="tx1"/>
                </a:solidFill>
                <a:latin typeface="Aharoni" pitchFamily="2" charset="-79"/>
                <a:cs typeface="Aharoni" pitchFamily="2" charset="-79"/>
              </a:rPr>
              <a:t>Trasporti e </a:t>
            </a:r>
            <a:r>
              <a:rPr lang="it-IT" sz="1600" dirty="0" err="1" smtClean="0">
                <a:solidFill>
                  <a:schemeClr val="tx1"/>
                </a:solidFill>
                <a:latin typeface="Aharoni" pitchFamily="2" charset="-79"/>
                <a:cs typeface="Aharoni" pitchFamily="2" charset="-79"/>
              </a:rPr>
              <a:t>logisitca</a:t>
            </a:r>
            <a:endParaRPr lang="it-IT" sz="1600" dirty="0" smtClean="0">
              <a:solidFill>
                <a:schemeClr val="tx1"/>
              </a:solidFill>
              <a:latin typeface="Aharoni" pitchFamily="2" charset="-79"/>
              <a:cs typeface="Aharoni" pitchFamily="2" charset="-79"/>
            </a:endParaRPr>
          </a:p>
          <a:p>
            <a:pPr>
              <a:buFont typeface="Arial" pitchFamily="34" charset="0"/>
              <a:buChar char="•"/>
            </a:pPr>
            <a:r>
              <a:rPr lang="it-IT" sz="1600" dirty="0" smtClean="0">
                <a:solidFill>
                  <a:schemeClr val="tx1"/>
                </a:solidFill>
                <a:latin typeface="Andalus" pitchFamily="18" charset="-78"/>
                <a:cs typeface="Andalus" pitchFamily="18" charset="-78"/>
              </a:rPr>
              <a:t>Costruzione del mezzo</a:t>
            </a:r>
          </a:p>
          <a:p>
            <a:pPr>
              <a:buFont typeface="Arial" pitchFamily="34" charset="0"/>
              <a:buChar char="•"/>
            </a:pPr>
            <a:r>
              <a:rPr lang="it-IT" sz="1600" dirty="0" smtClean="0">
                <a:solidFill>
                  <a:schemeClr val="tx1"/>
                </a:solidFill>
                <a:latin typeface="Andalus" pitchFamily="18" charset="-78"/>
                <a:cs typeface="Andalus" pitchFamily="18" charset="-78"/>
              </a:rPr>
              <a:t>Conduzione del mezzo</a:t>
            </a:r>
          </a:p>
          <a:p>
            <a:pPr>
              <a:buFont typeface="Arial" pitchFamily="34" charset="0"/>
              <a:buChar char="•"/>
            </a:pPr>
            <a:r>
              <a:rPr lang="it-IT" sz="1600" dirty="0" smtClean="0">
                <a:solidFill>
                  <a:schemeClr val="tx1"/>
                </a:solidFill>
                <a:latin typeface="Andalus" pitchFamily="18" charset="-78"/>
                <a:cs typeface="Andalus" pitchFamily="18" charset="-78"/>
              </a:rPr>
              <a:t>Logistica </a:t>
            </a:r>
            <a:r>
              <a:rPr lang="it-IT" sz="1600" dirty="0" smtClean="0">
                <a:solidFill>
                  <a:schemeClr val="tx1"/>
                </a:solidFill>
                <a:latin typeface="Aharoni" pitchFamily="2" charset="-79"/>
                <a:cs typeface="Aharoni" pitchFamily="2" charset="-79"/>
              </a:rPr>
              <a:t> </a:t>
            </a:r>
            <a:r>
              <a:rPr lang="it-IT" dirty="0" smtClean="0"/>
              <a:t> </a:t>
            </a:r>
            <a:endParaRPr lang="it-IT" dirty="0"/>
          </a:p>
        </p:txBody>
      </p:sp>
      <p:cxnSp>
        <p:nvCxnSpPr>
          <p:cNvPr id="94" name="Connettore 1 93"/>
          <p:cNvCxnSpPr/>
          <p:nvPr/>
        </p:nvCxnSpPr>
        <p:spPr>
          <a:xfrm>
            <a:off x="3000364" y="1000108"/>
            <a:ext cx="571504" cy="428628"/>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03" name="Rettangolo 102"/>
          <p:cNvSpPr/>
          <p:nvPr/>
        </p:nvSpPr>
        <p:spPr>
          <a:xfrm>
            <a:off x="6286512" y="4286256"/>
            <a:ext cx="307183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latin typeface="Aharoni" pitchFamily="2" charset="-79"/>
                <a:cs typeface="Aharoni" pitchFamily="2" charset="-79"/>
              </a:rPr>
              <a:t>Costruzioni ambiente e territorio </a:t>
            </a:r>
            <a:r>
              <a:rPr lang="it-IT" b="1" dirty="0" smtClean="0">
                <a:solidFill>
                  <a:srgbClr val="0070C0"/>
                </a:solidFill>
                <a:latin typeface="Aharoni" pitchFamily="2" charset="-79"/>
                <a:cs typeface="Aharoni" pitchFamily="2" charset="-79"/>
              </a:rPr>
              <a:t> </a:t>
            </a:r>
            <a:r>
              <a:rPr lang="it-IT" b="1" dirty="0" smtClean="0"/>
              <a:t> </a:t>
            </a:r>
            <a:endParaRPr lang="it-IT" b="1" dirty="0"/>
          </a:p>
        </p:txBody>
      </p:sp>
      <p:sp>
        <p:nvSpPr>
          <p:cNvPr id="104" name="Rettangolo 103"/>
          <p:cNvSpPr/>
          <p:nvPr/>
        </p:nvSpPr>
        <p:spPr>
          <a:xfrm>
            <a:off x="5786446" y="2143116"/>
            <a:ext cx="3500462" cy="12858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Aharoni" pitchFamily="2" charset="-79"/>
                <a:cs typeface="Aharoni" pitchFamily="2" charset="-79"/>
              </a:rPr>
              <a:t>Elettronica ed elettrotecnica</a:t>
            </a:r>
          </a:p>
          <a:p>
            <a:pPr>
              <a:buFont typeface="Arial" pitchFamily="34" charset="0"/>
              <a:buChar char="•"/>
            </a:pPr>
            <a:r>
              <a:rPr lang="it-IT" sz="1600" i="1" dirty="0" smtClean="0">
                <a:solidFill>
                  <a:schemeClr val="tx1"/>
                </a:solidFill>
                <a:latin typeface="Andalus" pitchFamily="18" charset="-78"/>
                <a:cs typeface="Andalus" pitchFamily="18" charset="-78"/>
              </a:rPr>
              <a:t>Elettronica </a:t>
            </a:r>
          </a:p>
          <a:p>
            <a:pPr>
              <a:buFont typeface="Arial" pitchFamily="34" charset="0"/>
              <a:buChar char="•"/>
            </a:pPr>
            <a:r>
              <a:rPr lang="it-IT" sz="1600" i="1" dirty="0" smtClean="0">
                <a:solidFill>
                  <a:schemeClr val="tx1"/>
                </a:solidFill>
                <a:latin typeface="Andalus" pitchFamily="18" charset="-78"/>
                <a:cs typeface="Andalus" pitchFamily="18" charset="-78"/>
              </a:rPr>
              <a:t>Elettrotecnica </a:t>
            </a:r>
          </a:p>
          <a:p>
            <a:pPr>
              <a:buFont typeface="Arial" pitchFamily="34" charset="0"/>
              <a:buChar char="•"/>
            </a:pPr>
            <a:r>
              <a:rPr lang="it-IT" sz="1600" i="1" dirty="0" smtClean="0">
                <a:solidFill>
                  <a:schemeClr val="tx1"/>
                </a:solidFill>
                <a:latin typeface="Andalus" pitchFamily="18" charset="-78"/>
                <a:cs typeface="Andalus" pitchFamily="18" charset="-78"/>
              </a:rPr>
              <a:t>Automazione </a:t>
            </a:r>
            <a:endParaRPr lang="it-IT" sz="1600" dirty="0" smtClean="0">
              <a:solidFill>
                <a:schemeClr val="tx1"/>
              </a:solidFill>
              <a:latin typeface="Andalus" pitchFamily="18" charset="-78"/>
              <a:cs typeface="Andalus" pitchFamily="18" charset="-78"/>
            </a:endParaRPr>
          </a:p>
          <a:p>
            <a:pPr algn="ct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107" name="Rettangolo 106"/>
          <p:cNvSpPr/>
          <p:nvPr/>
        </p:nvSpPr>
        <p:spPr>
          <a:xfrm>
            <a:off x="4000496" y="285728"/>
            <a:ext cx="414340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b="1" dirty="0" smtClean="0">
                <a:solidFill>
                  <a:schemeClr val="tx1"/>
                </a:solidFill>
                <a:latin typeface="Aharoni" pitchFamily="2" charset="-79"/>
                <a:cs typeface="Aharoni" pitchFamily="2" charset="-79"/>
              </a:rPr>
              <a:t>Sistema moda</a:t>
            </a:r>
            <a:endParaRPr lang="it-IT" sz="1600" i="1" dirty="0" smtClean="0">
              <a:solidFill>
                <a:schemeClr val="tx1"/>
              </a:solidFill>
              <a:latin typeface="Andalus" pitchFamily="18" charset="-78"/>
              <a:cs typeface="Andalus" pitchFamily="18" charset="-78"/>
            </a:endParaRPr>
          </a:p>
          <a:p>
            <a:pPr>
              <a:buFont typeface="Arial" pitchFamily="34" charset="0"/>
              <a:buChar char="•"/>
            </a:pPr>
            <a:r>
              <a:rPr lang="it-IT" i="1" dirty="0" smtClean="0">
                <a:solidFill>
                  <a:schemeClr val="tx1"/>
                </a:solidFill>
                <a:latin typeface="Aharoni" pitchFamily="2" charset="-79"/>
                <a:cs typeface="Aharoni" pitchFamily="2" charset="-79"/>
              </a:rPr>
              <a:t> </a:t>
            </a:r>
            <a:r>
              <a:rPr lang="it-IT" dirty="0" smtClean="0">
                <a:solidFill>
                  <a:schemeClr val="tx1"/>
                </a:solidFill>
              </a:rPr>
              <a:t> </a:t>
            </a:r>
            <a:r>
              <a:rPr lang="it-IT" sz="1600" i="1" dirty="0" smtClean="0">
                <a:solidFill>
                  <a:schemeClr val="tx1"/>
                </a:solidFill>
                <a:latin typeface="Andalus" pitchFamily="18" charset="-78"/>
                <a:cs typeface="Andalus" pitchFamily="18" charset="-78"/>
              </a:rPr>
              <a:t>Tessile, abbigliamento e moda</a:t>
            </a:r>
            <a:endParaRPr lang="it-IT" sz="1600" dirty="0">
              <a:solidFill>
                <a:schemeClr val="tx1"/>
              </a:solidFill>
            </a:endParaRPr>
          </a:p>
        </p:txBody>
      </p:sp>
      <p:sp>
        <p:nvSpPr>
          <p:cNvPr id="53" name="Ovale 52"/>
          <p:cNvSpPr/>
          <p:nvPr/>
        </p:nvSpPr>
        <p:spPr>
          <a:xfrm>
            <a:off x="3071802" y="1214422"/>
            <a:ext cx="2571768" cy="1071570"/>
          </a:xfrm>
          <a:prstGeom prst="ellipse">
            <a:avLst/>
          </a:prstGeom>
          <a:solidFill>
            <a:srgbClr val="E2A7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latin typeface="Aharoni" pitchFamily="2" charset="-79"/>
                <a:cs typeface="Aharoni" pitchFamily="2" charset="-79"/>
              </a:rPr>
              <a:t>Tecnologico </a:t>
            </a:r>
          </a:p>
          <a:p>
            <a:pPr algn="ctr"/>
            <a:r>
              <a:rPr lang="it-IT" dirty="0" smtClean="0">
                <a:solidFill>
                  <a:schemeClr val="tx1"/>
                </a:solidFill>
                <a:latin typeface="Aharoni" pitchFamily="2" charset="-79"/>
                <a:cs typeface="Aharoni" pitchFamily="2" charset="-79"/>
              </a:rPr>
              <a:t>INDIRIZZI</a:t>
            </a:r>
          </a:p>
        </p:txBody>
      </p:sp>
      <p:sp>
        <p:nvSpPr>
          <p:cNvPr id="59" name="Rettangolo 58"/>
          <p:cNvSpPr/>
          <p:nvPr/>
        </p:nvSpPr>
        <p:spPr>
          <a:xfrm>
            <a:off x="3643306" y="3857628"/>
            <a:ext cx="4000528"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b="1" dirty="0" smtClean="0">
                <a:solidFill>
                  <a:schemeClr val="tx1"/>
                </a:solidFill>
                <a:latin typeface="Aharoni" pitchFamily="2" charset="-79"/>
                <a:cs typeface="Aharoni" pitchFamily="2" charset="-79"/>
              </a:rPr>
              <a:t>Chimica, materiali e biotecnologie</a:t>
            </a:r>
            <a:r>
              <a:rPr lang="it-IT" b="1" dirty="0" smtClean="0">
                <a:solidFill>
                  <a:srgbClr val="0070C0"/>
                </a:solidFill>
                <a:latin typeface="Aharoni" pitchFamily="2" charset="-79"/>
                <a:cs typeface="Aharoni" pitchFamily="2" charset="-79"/>
              </a:rPr>
              <a:t> </a:t>
            </a:r>
          </a:p>
          <a:p>
            <a:pPr>
              <a:buFont typeface="Arial" pitchFamily="34" charset="0"/>
              <a:buChar char="•"/>
            </a:pPr>
            <a:r>
              <a:rPr lang="it-IT" sz="1600" i="1" dirty="0" smtClean="0">
                <a:solidFill>
                  <a:schemeClr val="tx1"/>
                </a:solidFill>
                <a:latin typeface="Andalus" pitchFamily="18" charset="-78"/>
                <a:cs typeface="Andalus" pitchFamily="18" charset="-78"/>
              </a:rPr>
              <a:t>Chimica e materiali</a:t>
            </a:r>
          </a:p>
          <a:p>
            <a:pPr>
              <a:buFont typeface="Arial" pitchFamily="34" charset="0"/>
              <a:buChar char="•"/>
            </a:pPr>
            <a:r>
              <a:rPr lang="it-IT" sz="1600" i="1" dirty="0" smtClean="0">
                <a:solidFill>
                  <a:schemeClr val="tx1"/>
                </a:solidFill>
                <a:latin typeface="Andalus" pitchFamily="18" charset="-78"/>
                <a:cs typeface="Andalus" pitchFamily="18" charset="-78"/>
              </a:rPr>
              <a:t>Biotecnologie ambientali</a:t>
            </a:r>
          </a:p>
          <a:p>
            <a:pPr>
              <a:buFont typeface="Arial" pitchFamily="34" charset="0"/>
              <a:buChar char="•"/>
            </a:pPr>
            <a:r>
              <a:rPr lang="it-IT" sz="1600" i="1" dirty="0" smtClean="0">
                <a:solidFill>
                  <a:schemeClr val="tx1"/>
                </a:solidFill>
                <a:latin typeface="Andalus" pitchFamily="18" charset="-78"/>
                <a:cs typeface="Andalus" pitchFamily="18" charset="-78"/>
              </a:rPr>
              <a:t>Biotecnologie sanitarie</a:t>
            </a:r>
          </a:p>
          <a:p>
            <a:pPr>
              <a:buFont typeface="Arial" pitchFamily="34" charset="0"/>
              <a:buChar char="•"/>
            </a:pPr>
            <a:endParaRPr lang="it-IT" sz="1600" i="1" dirty="0">
              <a:solidFill>
                <a:schemeClr val="tx1"/>
              </a:solidFill>
              <a:latin typeface="Andalus" pitchFamily="18" charset="-78"/>
              <a:cs typeface="Andalus" pitchFamily="18" charset="-78"/>
            </a:endParaRPr>
          </a:p>
        </p:txBody>
      </p:sp>
      <p:sp>
        <p:nvSpPr>
          <p:cNvPr id="60" name="Rettangolo 59"/>
          <p:cNvSpPr/>
          <p:nvPr/>
        </p:nvSpPr>
        <p:spPr>
          <a:xfrm>
            <a:off x="4429124" y="5072074"/>
            <a:ext cx="4929190" cy="1143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b="1" dirty="0" smtClean="0">
                <a:solidFill>
                  <a:schemeClr val="tx1"/>
                </a:solidFill>
                <a:latin typeface="Aharoni" pitchFamily="2" charset="-79"/>
                <a:cs typeface="Aharoni" pitchFamily="2" charset="-79"/>
              </a:rPr>
              <a:t>Agraria, agroalimentare e agroindustria</a:t>
            </a:r>
            <a:r>
              <a:rPr lang="it-IT" b="1" dirty="0" smtClean="0">
                <a:solidFill>
                  <a:srgbClr val="0070C0"/>
                </a:solidFill>
                <a:latin typeface="Aharoni" pitchFamily="2" charset="-79"/>
                <a:cs typeface="Aharoni" pitchFamily="2" charset="-79"/>
              </a:rPr>
              <a:t> </a:t>
            </a:r>
          </a:p>
          <a:p>
            <a:pPr>
              <a:buFont typeface="Arial" pitchFamily="34" charset="0"/>
              <a:buChar char="•"/>
            </a:pPr>
            <a:r>
              <a:rPr lang="it-IT" sz="1600" i="1" dirty="0" smtClean="0">
                <a:solidFill>
                  <a:schemeClr val="tx1"/>
                </a:solidFill>
                <a:latin typeface="Andalus" pitchFamily="18" charset="-78"/>
                <a:cs typeface="Andalus" pitchFamily="18" charset="-78"/>
              </a:rPr>
              <a:t>Produzioni e trasformazioni</a:t>
            </a:r>
          </a:p>
          <a:p>
            <a:pPr>
              <a:buFont typeface="Arial" pitchFamily="34" charset="0"/>
              <a:buChar char="•"/>
            </a:pPr>
            <a:r>
              <a:rPr lang="it-IT" sz="1600" i="1" dirty="0" smtClean="0">
                <a:solidFill>
                  <a:schemeClr val="tx1"/>
                </a:solidFill>
                <a:latin typeface="Andalus" pitchFamily="18" charset="-78"/>
                <a:cs typeface="Andalus" pitchFamily="18" charset="-78"/>
              </a:rPr>
              <a:t>Gestione  dell’ambiente e del territorio</a:t>
            </a:r>
          </a:p>
          <a:p>
            <a:pPr>
              <a:buFont typeface="Arial" pitchFamily="34" charset="0"/>
              <a:buChar char="•"/>
            </a:pPr>
            <a:endParaRPr lang="it-IT" sz="1600" i="1" dirty="0" smtClean="0">
              <a:solidFill>
                <a:schemeClr val="tx1"/>
              </a:solidFill>
              <a:latin typeface="Andalus" pitchFamily="18" charset="-78"/>
              <a:cs typeface="Andalus" pitchFamily="18" charset="-78"/>
            </a:endParaRPr>
          </a:p>
          <a:p>
            <a:pPr>
              <a:buFont typeface="Arial" pitchFamily="34" charset="0"/>
              <a:buChar char="•"/>
            </a:pPr>
            <a:endParaRPr lang="it-IT" sz="1600" i="1" dirty="0">
              <a:solidFill>
                <a:schemeClr val="tx1"/>
              </a:solidFill>
              <a:latin typeface="Andalus" pitchFamily="18" charset="-78"/>
              <a:cs typeface="Andalus" pitchFamily="18" charset="-78"/>
            </a:endParaRPr>
          </a:p>
        </p:txBody>
      </p:sp>
      <p:sp>
        <p:nvSpPr>
          <p:cNvPr id="64" name="Rettangolo 63"/>
          <p:cNvSpPr/>
          <p:nvPr/>
        </p:nvSpPr>
        <p:spPr>
          <a:xfrm>
            <a:off x="6143604" y="3214686"/>
            <a:ext cx="300039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latin typeface="Aharoni" pitchFamily="2" charset="-79"/>
                <a:cs typeface="Aharoni" pitchFamily="2" charset="-79"/>
              </a:rPr>
              <a:t>Grafica e comunicazione</a:t>
            </a:r>
            <a:r>
              <a:rPr lang="it-IT" b="1" dirty="0" smtClean="0">
                <a:solidFill>
                  <a:srgbClr val="0070C0"/>
                </a:solidFill>
                <a:latin typeface="Aharoni" pitchFamily="2" charset="-79"/>
                <a:cs typeface="Aharoni" pitchFamily="2" charset="-79"/>
              </a:rPr>
              <a:t> </a:t>
            </a:r>
            <a:r>
              <a:rPr lang="it-IT" b="1" dirty="0" smtClean="0"/>
              <a:t> </a:t>
            </a:r>
            <a:endParaRPr lang="it-IT" b="1" dirty="0"/>
          </a:p>
        </p:txBody>
      </p:sp>
      <p:sp>
        <p:nvSpPr>
          <p:cNvPr id="68" name="Ovale 67"/>
          <p:cNvSpPr/>
          <p:nvPr/>
        </p:nvSpPr>
        <p:spPr>
          <a:xfrm rot="2787319">
            <a:off x="-5068395" y="1014042"/>
            <a:ext cx="8030006" cy="897577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9" name="Ovale 68"/>
          <p:cNvSpPr/>
          <p:nvPr/>
        </p:nvSpPr>
        <p:spPr>
          <a:xfrm>
            <a:off x="285720" y="5500702"/>
            <a:ext cx="2571768" cy="1071570"/>
          </a:xfrm>
          <a:prstGeom prst="ellipse">
            <a:avLst/>
          </a:prstGeom>
          <a:solidFill>
            <a:srgbClr val="E2A7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latin typeface="Aharoni" pitchFamily="2" charset="-79"/>
                <a:cs typeface="Aharoni" pitchFamily="2" charset="-79"/>
              </a:rPr>
              <a:t>Economico </a:t>
            </a:r>
          </a:p>
          <a:p>
            <a:pPr algn="ctr"/>
            <a:r>
              <a:rPr lang="it-IT" dirty="0" smtClean="0">
                <a:solidFill>
                  <a:schemeClr val="tx1"/>
                </a:solidFill>
                <a:latin typeface="Aharoni" pitchFamily="2" charset="-79"/>
                <a:cs typeface="Aharoni" pitchFamily="2" charset="-79"/>
              </a:rPr>
              <a:t>INDIRIZZI</a:t>
            </a:r>
          </a:p>
        </p:txBody>
      </p:sp>
      <p:cxnSp>
        <p:nvCxnSpPr>
          <p:cNvPr id="70" name="Connettore 1 69"/>
          <p:cNvCxnSpPr/>
          <p:nvPr/>
        </p:nvCxnSpPr>
        <p:spPr>
          <a:xfrm rot="5400000">
            <a:off x="428596" y="3000372"/>
            <a:ext cx="4357718" cy="500066"/>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3" name="Rettangolo 72"/>
          <p:cNvSpPr/>
          <p:nvPr/>
        </p:nvSpPr>
        <p:spPr>
          <a:xfrm>
            <a:off x="142844" y="3429000"/>
            <a:ext cx="2714612" cy="1857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smtClean="0">
                <a:solidFill>
                  <a:schemeClr val="tx1"/>
                </a:solidFill>
                <a:latin typeface="Aharoni" pitchFamily="2" charset="-79"/>
                <a:cs typeface="Aharoni" pitchFamily="2" charset="-79"/>
              </a:rPr>
              <a:t>Amministrazione, finanza e marketing</a:t>
            </a:r>
          </a:p>
          <a:p>
            <a:pPr>
              <a:buFont typeface="Arial" pitchFamily="34" charset="0"/>
              <a:buChar char="•"/>
            </a:pPr>
            <a:r>
              <a:rPr lang="it-IT" sz="1600" i="1" dirty="0" smtClean="0">
                <a:solidFill>
                  <a:schemeClr val="tx1"/>
                </a:solidFill>
                <a:latin typeface="Andalus" pitchFamily="18" charset="-78"/>
                <a:cs typeface="Andalus" pitchFamily="18" charset="-78"/>
              </a:rPr>
              <a:t>Amministrazione, finanza e marketing</a:t>
            </a:r>
          </a:p>
          <a:p>
            <a:pPr>
              <a:buFont typeface="Arial" pitchFamily="34" charset="0"/>
              <a:buChar char="•"/>
            </a:pPr>
            <a:r>
              <a:rPr lang="it-IT" sz="1600" i="1" dirty="0" smtClean="0">
                <a:solidFill>
                  <a:schemeClr val="tx1"/>
                </a:solidFill>
                <a:latin typeface="Andalus" pitchFamily="18" charset="-78"/>
                <a:cs typeface="Andalus" pitchFamily="18" charset="-78"/>
              </a:rPr>
              <a:t>Relazioni internazionali</a:t>
            </a:r>
          </a:p>
          <a:p>
            <a:pPr>
              <a:buFont typeface="Arial" pitchFamily="34" charset="0"/>
              <a:buChar char="•"/>
            </a:pPr>
            <a:r>
              <a:rPr lang="it-IT" sz="1600" i="1" dirty="0" smtClean="0">
                <a:solidFill>
                  <a:schemeClr val="tx1"/>
                </a:solidFill>
                <a:latin typeface="Andalus" pitchFamily="18" charset="-78"/>
                <a:cs typeface="Andalus" pitchFamily="18" charset="-78"/>
              </a:rPr>
              <a:t>Sistemi Informativi aziendali</a:t>
            </a:r>
          </a:p>
          <a:p>
            <a:endParaRPr lang="it-IT" sz="1600" i="1" dirty="0" smtClean="0">
              <a:solidFill>
                <a:schemeClr val="tx1"/>
              </a:solidFill>
              <a:latin typeface="Andalus" pitchFamily="18" charset="-78"/>
              <a:cs typeface="Andalus" pitchFamily="18" charset="-78"/>
            </a:endParaRPr>
          </a:p>
          <a:p>
            <a:pPr>
              <a:buFont typeface="Arial" pitchFamily="34" charset="0"/>
              <a:buChar char="•"/>
            </a:pPr>
            <a:endParaRPr lang="it-IT" sz="1600" dirty="0" smtClean="0">
              <a:solidFill>
                <a:schemeClr val="tx1"/>
              </a:solidFill>
              <a:latin typeface="Andalus" pitchFamily="18" charset="-78"/>
              <a:cs typeface="Andalus" pitchFamily="18" charset="-78"/>
            </a:endParaRPr>
          </a:p>
          <a:p>
            <a:pPr algn="ctr"/>
            <a:r>
              <a:rPr lang="it-IT" i="1" dirty="0" smtClean="0">
                <a:solidFill>
                  <a:srgbClr val="0070C0"/>
                </a:solidFill>
                <a:latin typeface="Aharoni" pitchFamily="2" charset="-79"/>
                <a:cs typeface="Aharoni" pitchFamily="2" charset="-79"/>
              </a:rPr>
              <a:t> </a:t>
            </a:r>
            <a:r>
              <a:rPr lang="it-IT" dirty="0" smtClean="0"/>
              <a:t> </a:t>
            </a:r>
            <a:endParaRPr lang="it-IT" dirty="0"/>
          </a:p>
        </p:txBody>
      </p:sp>
      <p:sp>
        <p:nvSpPr>
          <p:cNvPr id="74" name="Rettangolo 73"/>
          <p:cNvSpPr/>
          <p:nvPr/>
        </p:nvSpPr>
        <p:spPr>
          <a:xfrm>
            <a:off x="-428660" y="2214554"/>
            <a:ext cx="3000396"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haroni" pitchFamily="2" charset="-79"/>
                <a:cs typeface="Aharoni" pitchFamily="2" charset="-79"/>
              </a:rPr>
              <a:t>Turismo</a:t>
            </a:r>
            <a:r>
              <a:rPr lang="it-IT" b="1" dirty="0" smtClean="0">
                <a:solidFill>
                  <a:srgbClr val="0070C0"/>
                </a:solidFill>
                <a:latin typeface="Aharoni" pitchFamily="2" charset="-79"/>
                <a:cs typeface="Aharoni" pitchFamily="2" charset="-79"/>
              </a:rPr>
              <a:t> </a:t>
            </a:r>
            <a:r>
              <a:rPr lang="it-IT" b="1" dirty="0" smtClean="0"/>
              <a:t> </a:t>
            </a:r>
            <a:endParaRPr lang="it-IT"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asellaDiTesto 2"/>
          <p:cNvSpPr txBox="1"/>
          <p:nvPr/>
        </p:nvSpPr>
        <p:spPr>
          <a:xfrm>
            <a:off x="4786314" y="1142984"/>
            <a:ext cx="378621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2000" b="1" dirty="0" smtClean="0"/>
              <a:t>Percorso di studio quinquennale </a:t>
            </a:r>
            <a:endParaRPr lang="it-IT" sz="2000" b="1" dirty="0"/>
          </a:p>
        </p:txBody>
      </p:sp>
      <p:sp>
        <p:nvSpPr>
          <p:cNvPr id="4" name="CasellaDiTesto 3"/>
          <p:cNvSpPr txBox="1"/>
          <p:nvPr/>
        </p:nvSpPr>
        <p:spPr>
          <a:xfrm>
            <a:off x="4929190" y="214290"/>
            <a:ext cx="3714776"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sz="2000" b="1" dirty="0" smtClean="0"/>
              <a:t>Diploma di stato (tecnico) </a:t>
            </a:r>
          </a:p>
          <a:p>
            <a:r>
              <a:rPr lang="it-IT" sz="2000" b="1" dirty="0" smtClean="0"/>
              <a:t>Accesso alle facoltà universitarie</a:t>
            </a:r>
            <a:endParaRPr lang="it-IT" sz="2000" b="1" dirty="0"/>
          </a:p>
        </p:txBody>
      </p:sp>
      <p:sp>
        <p:nvSpPr>
          <p:cNvPr id="5" name="CasellaDiTesto 4"/>
          <p:cNvSpPr txBox="1"/>
          <p:nvPr/>
        </p:nvSpPr>
        <p:spPr>
          <a:xfrm>
            <a:off x="285720" y="3429000"/>
            <a:ext cx="4143404" cy="2643205"/>
          </a:xfrm>
          <a:prstGeom prst="rect">
            <a:avLst/>
          </a:prstGeom>
        </p:spPr>
        <p:style>
          <a:lnRef idx="2">
            <a:schemeClr val="dk1"/>
          </a:lnRef>
          <a:fillRef idx="1">
            <a:schemeClr val="lt1"/>
          </a:fillRef>
          <a:effectRef idx="0">
            <a:schemeClr val="dk1"/>
          </a:effectRef>
          <a:fontRef idx="minor">
            <a:schemeClr val="dk1"/>
          </a:fontRef>
        </p:style>
        <p:txBody>
          <a:bodyPr wrap="square" rtlCol="0">
            <a:noAutofit/>
          </a:bodyPr>
          <a:lstStyle/>
          <a:p>
            <a:pPr algn="just"/>
            <a:r>
              <a:rPr lang="it-IT" sz="2000" b="1" dirty="0" smtClean="0"/>
              <a:t>Caratteristiche:</a:t>
            </a:r>
          </a:p>
          <a:p>
            <a:pPr algn="just">
              <a:buFont typeface="Wingdings" pitchFamily="2" charset="2"/>
              <a:buChar char="Ø"/>
            </a:pPr>
            <a:r>
              <a:rPr lang="it-IT" sz="2000" b="1" dirty="0" smtClean="0"/>
              <a:t>Importanza rilevante della componente professionale pratica </a:t>
            </a:r>
          </a:p>
          <a:p>
            <a:pPr algn="just">
              <a:buFont typeface="Wingdings" pitchFamily="2" charset="2"/>
              <a:buChar char="Ø"/>
            </a:pPr>
            <a:r>
              <a:rPr lang="it-IT" sz="2000" b="1" dirty="0" smtClean="0"/>
              <a:t>Componente teorica legata soprattutto alla capacità di lettura  e comprensione di progetti, tecniche, strumentazioni, chimiche e materiali e dei prodotti </a:t>
            </a:r>
          </a:p>
          <a:p>
            <a:pPr algn="just"/>
            <a:endParaRPr lang="it-IT" sz="2000" b="1" dirty="0" smtClean="0"/>
          </a:p>
          <a:p>
            <a:endParaRPr lang="it-IT" dirty="0"/>
          </a:p>
        </p:txBody>
      </p:sp>
      <p:sp>
        <p:nvSpPr>
          <p:cNvPr id="8" name="CasellaDiTesto 7"/>
          <p:cNvSpPr txBox="1"/>
          <p:nvPr/>
        </p:nvSpPr>
        <p:spPr>
          <a:xfrm>
            <a:off x="1000100" y="2000240"/>
            <a:ext cx="7500990"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Questo percorso si sceglie quando si ha ben chiaro cosa si vorrebbe “fare da grande” o ha individuato almeno l’ambito e il settore </a:t>
            </a:r>
            <a:endParaRPr lang="it-IT" b="1" i="1" dirty="0">
              <a:latin typeface="Comic Sans MS" pitchFamily="66" charset="0"/>
            </a:endParaRPr>
          </a:p>
        </p:txBody>
      </p:sp>
      <p:sp>
        <p:nvSpPr>
          <p:cNvPr id="9" name="CasellaDiTesto 8"/>
          <p:cNvSpPr txBox="1"/>
          <p:nvPr/>
        </p:nvSpPr>
        <p:spPr>
          <a:xfrm>
            <a:off x="4857752" y="3071810"/>
            <a:ext cx="4143404"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b="1" i="1" dirty="0" smtClean="0">
                <a:latin typeface="Comic Sans MS" pitchFamily="66" charset="0"/>
              </a:rPr>
              <a:t>Competenze in prevalenza pratiche legate ad una dimensione operativa nel settore produttivo di riferimento</a:t>
            </a:r>
            <a:endParaRPr lang="it-IT" b="1" i="1" dirty="0">
              <a:latin typeface="Comic Sans MS" pitchFamily="66" charset="0"/>
            </a:endParaRPr>
          </a:p>
        </p:txBody>
      </p:sp>
      <p:sp>
        <p:nvSpPr>
          <p:cNvPr id="7" name="CasellaDiTesto 6"/>
          <p:cNvSpPr txBox="1"/>
          <p:nvPr/>
        </p:nvSpPr>
        <p:spPr>
          <a:xfrm>
            <a:off x="5143504" y="4857760"/>
            <a:ext cx="3714776"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it-IT" sz="2000" b="1" dirty="0" smtClean="0"/>
              <a:t>Adatto per chi ha interesse per gli aspetti pratici e vuole vedere nel concreto il risultato di ciò che  si realizza , ciò che si fa</a:t>
            </a:r>
            <a:endParaRPr lang="it-IT" sz="2000" b="1" dirty="0"/>
          </a:p>
        </p:txBody>
      </p:sp>
      <p:sp>
        <p:nvSpPr>
          <p:cNvPr id="10" name="CasellaDiTesto 9"/>
          <p:cNvSpPr txBox="1"/>
          <p:nvPr/>
        </p:nvSpPr>
        <p:spPr>
          <a:xfrm>
            <a:off x="214282" y="142852"/>
            <a:ext cx="4000528" cy="1600438"/>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it-IT" sz="4000" b="1" dirty="0" smtClean="0"/>
              <a:t>Istruzione professionale </a:t>
            </a:r>
          </a:p>
          <a:p>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Ovale 1"/>
          <p:cNvSpPr/>
          <p:nvPr/>
        </p:nvSpPr>
        <p:spPr>
          <a:xfrm>
            <a:off x="142844" y="142852"/>
            <a:ext cx="4929222" cy="164307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
        <p:nvSpPr>
          <p:cNvPr id="3" name="CasellaDiTesto 2"/>
          <p:cNvSpPr txBox="1"/>
          <p:nvPr/>
        </p:nvSpPr>
        <p:spPr>
          <a:xfrm>
            <a:off x="0" y="428604"/>
            <a:ext cx="5357850" cy="1569660"/>
          </a:xfrm>
          <a:prstGeom prst="rect">
            <a:avLst/>
          </a:prstGeom>
          <a:noFill/>
        </p:spPr>
        <p:txBody>
          <a:bodyPr wrap="square" rtlCol="0" anchor="ctr">
            <a:spAutoFit/>
          </a:bodyPr>
          <a:lstStyle/>
          <a:p>
            <a:pPr algn="ctr"/>
            <a:r>
              <a:rPr lang="it-IT" sz="3200" b="1" dirty="0" smtClean="0"/>
              <a:t>Istruzione Professionale</a:t>
            </a:r>
          </a:p>
          <a:p>
            <a:pPr algn="ctr"/>
            <a:r>
              <a:rPr lang="it-IT" sz="3200" b="1" dirty="0" smtClean="0"/>
              <a:t>Indirizzi</a:t>
            </a:r>
          </a:p>
          <a:p>
            <a:pPr algn="ctr"/>
            <a:endParaRPr lang="it-IT" sz="3200" b="1" dirty="0"/>
          </a:p>
        </p:txBody>
      </p:sp>
      <p:sp>
        <p:nvSpPr>
          <p:cNvPr id="4" name="Ovale 3"/>
          <p:cNvSpPr/>
          <p:nvPr/>
        </p:nvSpPr>
        <p:spPr>
          <a:xfrm rot="4700874">
            <a:off x="-115140" y="184622"/>
            <a:ext cx="9496950" cy="12560303"/>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5000628" y="2428868"/>
            <a:ext cx="3429024" cy="1200329"/>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Agricoltura, sviluppo rurale, valorizzazioni dei prodotti del territorio e gestione delle risorse forestali e montane</a:t>
            </a:r>
          </a:p>
        </p:txBody>
      </p:sp>
      <p:sp>
        <p:nvSpPr>
          <p:cNvPr id="7" name="CasellaDiTesto 6"/>
          <p:cNvSpPr txBox="1"/>
          <p:nvPr/>
        </p:nvSpPr>
        <p:spPr>
          <a:xfrm>
            <a:off x="1357290" y="3143248"/>
            <a:ext cx="3429024" cy="646331"/>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Industria e artigianato per il </a:t>
            </a:r>
            <a:r>
              <a:rPr lang="it-IT" dirty="0" err="1" smtClean="0">
                <a:solidFill>
                  <a:srgbClr val="006600"/>
                </a:solidFill>
                <a:latin typeface="Aharoni" pitchFamily="2" charset="-79"/>
                <a:cs typeface="Aharoni" pitchFamily="2" charset="-79"/>
              </a:rPr>
              <a:t>made</a:t>
            </a:r>
            <a:r>
              <a:rPr lang="it-IT" dirty="0" smtClean="0">
                <a:solidFill>
                  <a:srgbClr val="006600"/>
                </a:solidFill>
                <a:latin typeface="Aharoni" pitchFamily="2" charset="-79"/>
                <a:cs typeface="Aharoni" pitchFamily="2" charset="-79"/>
              </a:rPr>
              <a:t> in Italy (solo serale)</a:t>
            </a:r>
          </a:p>
        </p:txBody>
      </p:sp>
      <p:sp>
        <p:nvSpPr>
          <p:cNvPr id="8" name="CasellaDiTesto 7"/>
          <p:cNvSpPr txBox="1"/>
          <p:nvPr/>
        </p:nvSpPr>
        <p:spPr>
          <a:xfrm>
            <a:off x="1071538" y="5000636"/>
            <a:ext cx="3929090" cy="369332"/>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Manutenzione e assistenza tecnica</a:t>
            </a:r>
          </a:p>
        </p:txBody>
      </p:sp>
      <p:sp>
        <p:nvSpPr>
          <p:cNvPr id="9" name="CasellaDiTesto 8"/>
          <p:cNvSpPr txBox="1"/>
          <p:nvPr/>
        </p:nvSpPr>
        <p:spPr>
          <a:xfrm>
            <a:off x="1857356" y="2500306"/>
            <a:ext cx="3429024" cy="369332"/>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Servizi commerciali</a:t>
            </a:r>
          </a:p>
        </p:txBody>
      </p:sp>
      <p:sp>
        <p:nvSpPr>
          <p:cNvPr id="10" name="CasellaDiTesto 9"/>
          <p:cNvSpPr txBox="1"/>
          <p:nvPr/>
        </p:nvSpPr>
        <p:spPr>
          <a:xfrm>
            <a:off x="1000100" y="4071942"/>
            <a:ext cx="4714908" cy="369332"/>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Enogastronomia e ospitalità alberghiera</a:t>
            </a:r>
          </a:p>
        </p:txBody>
      </p:sp>
      <p:sp>
        <p:nvSpPr>
          <p:cNvPr id="11" name="CasellaDiTesto 10"/>
          <p:cNvSpPr txBox="1"/>
          <p:nvPr/>
        </p:nvSpPr>
        <p:spPr>
          <a:xfrm>
            <a:off x="3500430" y="6000768"/>
            <a:ext cx="5214974" cy="369332"/>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Servizi culturali e dello spettacolo</a:t>
            </a:r>
          </a:p>
        </p:txBody>
      </p:sp>
      <p:sp>
        <p:nvSpPr>
          <p:cNvPr id="12" name="CasellaDiTesto 11"/>
          <p:cNvSpPr txBox="1"/>
          <p:nvPr/>
        </p:nvSpPr>
        <p:spPr>
          <a:xfrm>
            <a:off x="428596" y="5500702"/>
            <a:ext cx="4929222" cy="369332"/>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Servizi per la sanità e l’assistenza sociale</a:t>
            </a:r>
          </a:p>
        </p:txBody>
      </p:sp>
      <p:sp>
        <p:nvSpPr>
          <p:cNvPr id="13" name="CasellaDiTesto 12"/>
          <p:cNvSpPr txBox="1"/>
          <p:nvPr/>
        </p:nvSpPr>
        <p:spPr>
          <a:xfrm>
            <a:off x="6072198" y="3929066"/>
            <a:ext cx="3429024" cy="1477328"/>
          </a:xfrm>
          <a:prstGeom prst="rect">
            <a:avLst/>
          </a:prstGeom>
          <a:noFill/>
        </p:spPr>
        <p:txBody>
          <a:bodyPr wrap="square" rtlCol="0">
            <a:spAutoFit/>
          </a:bodyPr>
          <a:lstStyle/>
          <a:p>
            <a:r>
              <a:rPr lang="it-IT" dirty="0" smtClean="0">
                <a:solidFill>
                  <a:srgbClr val="006600"/>
                </a:solidFill>
                <a:latin typeface="Aharoni" pitchFamily="2" charset="-79"/>
                <a:cs typeface="Aharoni" pitchFamily="2" charset="-79"/>
              </a:rPr>
              <a:t>Arti ausiliarie delle professioni sanitarie:</a:t>
            </a:r>
          </a:p>
          <a:p>
            <a:pPr>
              <a:buFont typeface="Arial" pitchFamily="34" charset="0"/>
              <a:buChar char="•"/>
            </a:pPr>
            <a:r>
              <a:rPr lang="it-IT" dirty="0" smtClean="0">
                <a:solidFill>
                  <a:srgbClr val="006600"/>
                </a:solidFill>
                <a:latin typeface="Aharoni" pitchFamily="2" charset="-79"/>
                <a:cs typeface="Aharoni" pitchFamily="2" charset="-79"/>
              </a:rPr>
              <a:t>Ottico </a:t>
            </a:r>
          </a:p>
          <a:p>
            <a:pPr>
              <a:buFont typeface="Arial" pitchFamily="34" charset="0"/>
              <a:buChar char="•"/>
            </a:pPr>
            <a:r>
              <a:rPr lang="it-IT" dirty="0" smtClean="0">
                <a:solidFill>
                  <a:srgbClr val="006600"/>
                </a:solidFill>
                <a:latin typeface="Aharoni" pitchFamily="2" charset="-79"/>
                <a:cs typeface="Aharoni" pitchFamily="2" charset="-79"/>
              </a:rPr>
              <a:t>Odontotecnico</a:t>
            </a:r>
          </a:p>
          <a:p>
            <a:pPr>
              <a:buFont typeface="Arial" pitchFamily="34" charset="0"/>
              <a:buChar char="•"/>
            </a:pPr>
            <a:endParaRPr lang="it-IT" dirty="0" smtClean="0">
              <a:solidFill>
                <a:srgbClr val="0066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4493</Words>
  <Application>Microsoft Office PowerPoint</Application>
  <PresentationFormat>Presentazione su schermo (4:3)</PresentationFormat>
  <Paragraphs>317</Paragraphs>
  <Slides>17</Slides>
  <Notes>17</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L’offerta formativa in Provincia di Varese</vt:lpstr>
      <vt:lpstr>Percorsi scolastici Tipologie           https://www.guida-percorsi-varese.it/</vt:lpstr>
      <vt:lpstr>Diapositiva 3</vt:lpstr>
      <vt:lpstr>Diapositiva 4</vt:lpstr>
      <vt:lpstr>Diapositiva 5</vt:lpstr>
      <vt:lpstr>Diapositiva 6</vt:lpstr>
      <vt:lpstr>Diapositiva 7</vt:lpstr>
      <vt:lpstr>Diapositiva 8</vt:lpstr>
      <vt:lpstr>Diapositiva 9</vt:lpstr>
      <vt:lpstr>Capire le differenze fra…</vt:lpstr>
      <vt:lpstr>Diapositiva 11</vt:lpstr>
      <vt:lpstr>Diapositiva 12</vt:lpstr>
      <vt:lpstr>Diapositiva 13</vt:lpstr>
      <vt:lpstr>Diapositiva 14</vt:lpstr>
      <vt:lpstr>Diapositiva 15</vt:lpstr>
      <vt:lpstr>Diapositiva 16</vt:lpstr>
      <vt:lpstr>Diapositiva 17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L’offerta formativa in Provincia di Varese</dc:title>
  <dc:creator>maria.giudici</dc:creator>
  <cp:lastModifiedBy>maria.giudici</cp:lastModifiedBy>
  <cp:revision>88</cp:revision>
  <dcterms:created xsi:type="dcterms:W3CDTF">2022-11-04T08:22:28Z</dcterms:created>
  <dcterms:modified xsi:type="dcterms:W3CDTF">2022-11-14T09:41:29Z</dcterms:modified>
</cp:coreProperties>
</file>